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ebp" ContentType="image/webp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3" r:id="rId1"/>
  </p:sldMasterIdLst>
  <p:notesMasterIdLst>
    <p:notesMasterId r:id="rId34"/>
  </p:notesMasterIdLst>
  <p:handoutMasterIdLst>
    <p:handoutMasterId r:id="rId35"/>
  </p:handoutMasterIdLst>
  <p:sldIdLst>
    <p:sldId id="258" r:id="rId2"/>
    <p:sldId id="311" r:id="rId3"/>
    <p:sldId id="312" r:id="rId4"/>
    <p:sldId id="314" r:id="rId5"/>
    <p:sldId id="315" r:id="rId6"/>
    <p:sldId id="320" r:id="rId7"/>
    <p:sldId id="329" r:id="rId8"/>
    <p:sldId id="324" r:id="rId9"/>
    <p:sldId id="318" r:id="rId10"/>
    <p:sldId id="321" r:id="rId11"/>
    <p:sldId id="268" r:id="rId12"/>
    <p:sldId id="270" r:id="rId13"/>
    <p:sldId id="322" r:id="rId14"/>
    <p:sldId id="323" r:id="rId15"/>
    <p:sldId id="271" r:id="rId16"/>
    <p:sldId id="306" r:id="rId17"/>
    <p:sldId id="307" r:id="rId18"/>
    <p:sldId id="308" r:id="rId19"/>
    <p:sldId id="309" r:id="rId20"/>
    <p:sldId id="310" r:id="rId21"/>
    <p:sldId id="325" r:id="rId22"/>
    <p:sldId id="279" r:id="rId23"/>
    <p:sldId id="300" r:id="rId24"/>
    <p:sldId id="295" r:id="rId25"/>
    <p:sldId id="301" r:id="rId26"/>
    <p:sldId id="316" r:id="rId27"/>
    <p:sldId id="319" r:id="rId28"/>
    <p:sldId id="327" r:id="rId29"/>
    <p:sldId id="328" r:id="rId30"/>
    <p:sldId id="302" r:id="rId31"/>
    <p:sldId id="326" r:id="rId32"/>
    <p:sldId id="299" r:id="rId33"/>
  </p:sldIdLst>
  <p:sldSz cx="12192000" cy="6858000"/>
  <p:notesSz cx="9037638" cy="7102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5C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5" autoAdjust="0"/>
    <p:restoredTop sz="94629" autoAdjust="0"/>
  </p:normalViewPr>
  <p:slideViewPr>
    <p:cSldViewPr snapToGrid="0">
      <p:cViewPr varScale="1">
        <p:scale>
          <a:sx n="109" d="100"/>
          <a:sy n="109" d="100"/>
        </p:scale>
        <p:origin x="43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FA7F32-6070-483A-BD75-A9DC5C95EE1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489BC8-8541-4E3C-9786-3DF38143D731}">
      <dgm:prSet phldrT="[Text]"/>
      <dgm:spPr/>
      <dgm:t>
        <a:bodyPr/>
        <a:lstStyle/>
        <a:p>
          <a:r>
            <a:rPr lang="el-GR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Νέα Ελληνικά</a:t>
          </a:r>
          <a:endParaRPr lang="en-US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D23973F8-EDAE-4380-93C0-04982202225F}" type="parTrans" cxnId="{EA9003F7-F19A-43D1-BBAA-D6E08B460860}">
      <dgm:prSet/>
      <dgm:spPr/>
      <dgm:t>
        <a:bodyPr/>
        <a:lstStyle/>
        <a:p>
          <a:endParaRPr lang="en-US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3380F1DD-5468-41FD-A9C7-CC413B89AD57}" type="sibTrans" cxnId="{EA9003F7-F19A-43D1-BBAA-D6E08B460860}">
      <dgm:prSet/>
      <dgm:spPr/>
      <dgm:t>
        <a:bodyPr/>
        <a:lstStyle/>
        <a:p>
          <a:endParaRPr lang="en-US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8173223F-7361-4EDD-91B2-87C9A538B61E}">
      <dgm:prSet phldrT="[Text]"/>
      <dgm:spPr/>
      <dgm:t>
        <a:bodyPr/>
        <a:lstStyle/>
        <a:p>
          <a:r>
            <a:rPr lang="el-GR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+ 4 ΜΑΘΗΜΑΤΑ ΚΑΤΕΥΘΥΝΣΗΣ</a:t>
          </a:r>
          <a:endParaRPr lang="en-US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7F7545B4-98F9-4186-A4D7-73E4A8B3E15A}" type="parTrans" cxnId="{D65AB448-5CB4-465E-8C6F-887BBA082AEC}">
      <dgm:prSet/>
      <dgm:spPr/>
      <dgm:t>
        <a:bodyPr/>
        <a:lstStyle/>
        <a:p>
          <a:endParaRPr lang="en-US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5361DDD4-961C-4E2F-8203-667DE43B495A}" type="sibTrans" cxnId="{D65AB448-5CB4-465E-8C6F-887BBA082AEC}">
      <dgm:prSet/>
      <dgm:spPr/>
      <dgm:t>
        <a:bodyPr/>
        <a:lstStyle/>
        <a:p>
          <a:endParaRPr lang="en-US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4FFAC4D5-0DA5-41C8-9591-A18DED4C7A88}" type="pres">
      <dgm:prSet presAssocID="{6BFA7F32-6070-483A-BD75-A9DC5C95EE1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34E45D-3F28-46B3-89A3-5D15DF5AC7EE}" type="pres">
      <dgm:prSet presAssocID="{3F489BC8-8541-4E3C-9786-3DF38143D73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74C28-FB66-41ED-B8B1-A22E00DC1B9E}" type="pres">
      <dgm:prSet presAssocID="{3380F1DD-5468-41FD-A9C7-CC413B89AD57}" presName="sibTrans" presStyleCnt="0"/>
      <dgm:spPr/>
    </dgm:pt>
    <dgm:pt modelId="{F4EC4E40-16D9-4DD9-B330-E696F49498BB}" type="pres">
      <dgm:prSet presAssocID="{8173223F-7361-4EDD-91B2-87C9A538B61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FFA7AD-B421-4D2F-8279-AB5EB88116D1}" type="presOf" srcId="{6BFA7F32-6070-483A-BD75-A9DC5C95EE11}" destId="{4FFAC4D5-0DA5-41C8-9591-A18DED4C7A88}" srcOrd="0" destOrd="0" presId="urn:microsoft.com/office/officeart/2005/8/layout/default"/>
    <dgm:cxn modelId="{EC3E20F8-9C67-45B4-BAE1-A7B4D4AB39CE}" type="presOf" srcId="{3F489BC8-8541-4E3C-9786-3DF38143D731}" destId="{E634E45D-3F28-46B3-89A3-5D15DF5AC7EE}" srcOrd="0" destOrd="0" presId="urn:microsoft.com/office/officeart/2005/8/layout/default"/>
    <dgm:cxn modelId="{D65AB448-5CB4-465E-8C6F-887BBA082AEC}" srcId="{6BFA7F32-6070-483A-BD75-A9DC5C95EE11}" destId="{8173223F-7361-4EDD-91B2-87C9A538B61E}" srcOrd="1" destOrd="0" parTransId="{7F7545B4-98F9-4186-A4D7-73E4A8B3E15A}" sibTransId="{5361DDD4-961C-4E2F-8203-667DE43B495A}"/>
    <dgm:cxn modelId="{EA9003F7-F19A-43D1-BBAA-D6E08B460860}" srcId="{6BFA7F32-6070-483A-BD75-A9DC5C95EE11}" destId="{3F489BC8-8541-4E3C-9786-3DF38143D731}" srcOrd="0" destOrd="0" parTransId="{D23973F8-EDAE-4380-93C0-04982202225F}" sibTransId="{3380F1DD-5468-41FD-A9C7-CC413B89AD57}"/>
    <dgm:cxn modelId="{7B47AF3F-A4D2-4E7F-AEFF-2E23DA0C4C7F}" type="presOf" srcId="{8173223F-7361-4EDD-91B2-87C9A538B61E}" destId="{F4EC4E40-16D9-4DD9-B330-E696F49498BB}" srcOrd="0" destOrd="0" presId="urn:microsoft.com/office/officeart/2005/8/layout/default"/>
    <dgm:cxn modelId="{BE066E5B-298A-45C1-BCF1-1E90FADFEF1B}" type="presParOf" srcId="{4FFAC4D5-0DA5-41C8-9591-A18DED4C7A88}" destId="{E634E45D-3F28-46B3-89A3-5D15DF5AC7EE}" srcOrd="0" destOrd="0" presId="urn:microsoft.com/office/officeart/2005/8/layout/default"/>
    <dgm:cxn modelId="{700E0D7F-E703-4B42-82B4-20BA2096BB1C}" type="presParOf" srcId="{4FFAC4D5-0DA5-41C8-9591-A18DED4C7A88}" destId="{6B274C28-FB66-41ED-B8B1-A22E00DC1B9E}" srcOrd="1" destOrd="0" presId="urn:microsoft.com/office/officeart/2005/8/layout/default"/>
    <dgm:cxn modelId="{D4B39EBC-1435-43E8-B6A9-5C273AEDB446}" type="presParOf" srcId="{4FFAC4D5-0DA5-41C8-9591-A18DED4C7A88}" destId="{F4EC4E40-16D9-4DD9-B330-E696F49498BB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565625-5751-4E4A-9534-E982324EBD95}" type="doc">
      <dgm:prSet loTypeId="urn:microsoft.com/office/officeart/2005/8/layout/cycle7" loCatId="cycle" qsTypeId="urn:microsoft.com/office/officeart/2005/8/quickstyle/3d2#1" qsCatId="3D" csTypeId="urn:microsoft.com/office/officeart/2005/8/colors/colorful1#2" csCatId="colorful" phldr="1"/>
      <dgm:spPr/>
    </dgm:pt>
    <dgm:pt modelId="{9A42D2FF-9934-4074-B280-172080FA65EC}">
      <dgm:prSet phldrT="[Text]" custT="1"/>
      <dgm:spPr/>
      <dgm:t>
        <a:bodyPr/>
        <a:lstStyle/>
        <a:p>
          <a:r>
            <a:rPr lang="el-GR" sz="1200" b="1" dirty="0">
              <a:latin typeface="Comic Sans MS" pitchFamily="66" charset="0"/>
            </a:rPr>
            <a:t>ΧΑΡΑΚΤΗΡΙΣΤΙΚΑ ΑΤΟΜΟΥ -ΙΚΑΝΟΤΗΤΕΣ, ΔΕΞΙΟΤΗΤΕΣ, ΕΝΔΙΑΦΕΡΟΝΤΑ</a:t>
          </a:r>
          <a:endParaRPr lang="en-US" sz="1200" b="1" dirty="0">
            <a:latin typeface="Comic Sans MS" pitchFamily="66" charset="0"/>
          </a:endParaRPr>
        </a:p>
      </dgm:t>
    </dgm:pt>
    <dgm:pt modelId="{8FF951F1-6967-4596-BDEF-1147FB74CEEC}" type="parTrans" cxnId="{C63C75C8-F2F6-4B8E-97C3-076C7372F872}">
      <dgm:prSet/>
      <dgm:spPr/>
      <dgm:t>
        <a:bodyPr/>
        <a:lstStyle/>
        <a:p>
          <a:endParaRPr lang="en-US"/>
        </a:p>
      </dgm:t>
    </dgm:pt>
    <dgm:pt modelId="{F79A5735-8299-4EEA-9E8E-A22084853B0A}" type="sibTrans" cxnId="{C63C75C8-F2F6-4B8E-97C3-076C7372F872}">
      <dgm:prSet/>
      <dgm:spPr/>
      <dgm:t>
        <a:bodyPr/>
        <a:lstStyle/>
        <a:p>
          <a:endParaRPr lang="en-US"/>
        </a:p>
      </dgm:t>
    </dgm:pt>
    <dgm:pt modelId="{8EDF85B9-DF13-4D7E-97AA-ACCBE3E89C97}">
      <dgm:prSet phldrT="[Text]"/>
      <dgm:spPr/>
      <dgm:t>
        <a:bodyPr/>
        <a:lstStyle/>
        <a:p>
          <a:r>
            <a:rPr lang="el-GR" b="1" dirty="0">
              <a:latin typeface="Comic Sans MS" pitchFamily="66" charset="0"/>
            </a:rPr>
            <a:t>ΧΑΡΑΚΤΗΡΙΣΤΙΚΑ ΟΙΚΟΓΕΝΕΙΑΚΗΣ ΚΑΤΑΣΤΑΣΗΣ – ΟΙΚΟΝΟΜΙΚΕΣ ΔΥΝΑΤΟΤΗΤΕΣ</a:t>
          </a:r>
          <a:endParaRPr lang="en-US" b="1" dirty="0">
            <a:latin typeface="Comic Sans MS" pitchFamily="66" charset="0"/>
          </a:endParaRPr>
        </a:p>
      </dgm:t>
    </dgm:pt>
    <dgm:pt modelId="{584362CF-CCD4-4222-9493-1FB8F3D267F7}" type="parTrans" cxnId="{69361D73-8D16-4499-8D7B-E51D14BC2121}">
      <dgm:prSet/>
      <dgm:spPr/>
      <dgm:t>
        <a:bodyPr/>
        <a:lstStyle/>
        <a:p>
          <a:endParaRPr lang="en-US"/>
        </a:p>
      </dgm:t>
    </dgm:pt>
    <dgm:pt modelId="{F4B37D12-473E-45DA-BA02-DBA1F11311B9}" type="sibTrans" cxnId="{69361D73-8D16-4499-8D7B-E51D14BC2121}">
      <dgm:prSet/>
      <dgm:spPr/>
      <dgm:t>
        <a:bodyPr/>
        <a:lstStyle/>
        <a:p>
          <a:endParaRPr lang="en-US"/>
        </a:p>
      </dgm:t>
    </dgm:pt>
    <dgm:pt modelId="{B62B02BC-0E77-45D4-B0FD-81FFCE9F4502}">
      <dgm:prSet phldrT="[Text]"/>
      <dgm:spPr/>
      <dgm:t>
        <a:bodyPr/>
        <a:lstStyle/>
        <a:p>
          <a:r>
            <a:rPr lang="el-GR" b="1" dirty="0">
              <a:latin typeface="Comic Sans MS" pitchFamily="66" charset="0"/>
            </a:rPr>
            <a:t>ΧΑΡΑΚΤΗΡΙΣΤΙΚΑ ΑΓΟΡΑΣ ΕΡΓΑΣΙΑΣ – ΠΡΟΟΠΤΙΚΕΣ ΕΡΓΟΔΟΤΗΣΗΣ</a:t>
          </a:r>
          <a:endParaRPr lang="en-US" b="1" dirty="0">
            <a:latin typeface="Comic Sans MS" pitchFamily="66" charset="0"/>
          </a:endParaRPr>
        </a:p>
      </dgm:t>
    </dgm:pt>
    <dgm:pt modelId="{054DF07A-F60E-4A25-9737-6A92B61492F1}" type="parTrans" cxnId="{E3AEC526-94B0-4B91-9358-DAF28933C95F}">
      <dgm:prSet/>
      <dgm:spPr/>
      <dgm:t>
        <a:bodyPr/>
        <a:lstStyle/>
        <a:p>
          <a:endParaRPr lang="en-US"/>
        </a:p>
      </dgm:t>
    </dgm:pt>
    <dgm:pt modelId="{8528207A-E2D7-47E6-A9D3-88498974B318}" type="sibTrans" cxnId="{E3AEC526-94B0-4B91-9358-DAF28933C95F}">
      <dgm:prSet/>
      <dgm:spPr/>
      <dgm:t>
        <a:bodyPr/>
        <a:lstStyle/>
        <a:p>
          <a:endParaRPr lang="en-US"/>
        </a:p>
      </dgm:t>
    </dgm:pt>
    <dgm:pt modelId="{BA9E5ECE-AE14-4564-9007-C5B1041DE72A}">
      <dgm:prSet phldrT="[Text]"/>
      <dgm:spPr/>
      <dgm:t>
        <a:bodyPr/>
        <a:lstStyle/>
        <a:p>
          <a:r>
            <a:rPr lang="el-GR" b="1" dirty="0">
              <a:latin typeface="Comic Sans MS" pitchFamily="66" charset="0"/>
            </a:rPr>
            <a:t>ΧΑΡΑΚΤΗΡΙΣΤΙΚΑ ΕΚΠΑΙΔΕΥΤΙΚΟΥ ΣΥΣΤΗΜΑΤΟΣ – ΠΟΥ ΜΠΟΡΩ ΝΑ ΣΠΟΥΔΑΣΩ</a:t>
          </a:r>
          <a:endParaRPr lang="en-US" b="1" dirty="0">
            <a:latin typeface="Comic Sans MS" pitchFamily="66" charset="0"/>
          </a:endParaRPr>
        </a:p>
      </dgm:t>
    </dgm:pt>
    <dgm:pt modelId="{57968BE6-5295-494B-B999-9A56AE5E9F74}" type="parTrans" cxnId="{388B79FA-923C-401F-AB98-E114908C29E9}">
      <dgm:prSet/>
      <dgm:spPr/>
      <dgm:t>
        <a:bodyPr/>
        <a:lstStyle/>
        <a:p>
          <a:endParaRPr lang="en-US"/>
        </a:p>
      </dgm:t>
    </dgm:pt>
    <dgm:pt modelId="{F3B089F5-FF46-4365-B329-E005ADA42B06}" type="sibTrans" cxnId="{388B79FA-923C-401F-AB98-E114908C29E9}">
      <dgm:prSet/>
      <dgm:spPr/>
      <dgm:t>
        <a:bodyPr/>
        <a:lstStyle/>
        <a:p>
          <a:endParaRPr lang="en-US"/>
        </a:p>
      </dgm:t>
    </dgm:pt>
    <dgm:pt modelId="{5F54C929-0C94-474C-9B63-8BB8C1B8313D}" type="pres">
      <dgm:prSet presAssocID="{B4565625-5751-4E4A-9534-E982324EBD95}" presName="Name0" presStyleCnt="0">
        <dgm:presLayoutVars>
          <dgm:dir/>
          <dgm:resizeHandles val="exact"/>
        </dgm:presLayoutVars>
      </dgm:prSet>
      <dgm:spPr/>
    </dgm:pt>
    <dgm:pt modelId="{77CED8A1-576C-49EE-AE4E-CFC25B1AC3CF}" type="pres">
      <dgm:prSet presAssocID="{9A42D2FF-9934-4074-B280-172080FA65E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D521C7-6AEC-466D-9E58-3EDE8F8DE91E}" type="pres">
      <dgm:prSet presAssocID="{F79A5735-8299-4EEA-9E8E-A22084853B0A}" presName="sibTrans" presStyleLbl="sibTrans2D1" presStyleIdx="0" presStyleCnt="4"/>
      <dgm:spPr/>
      <dgm:t>
        <a:bodyPr/>
        <a:lstStyle/>
        <a:p>
          <a:endParaRPr lang="en-US"/>
        </a:p>
      </dgm:t>
    </dgm:pt>
    <dgm:pt modelId="{A5D35A0B-10EE-4141-9A93-75B353936DA5}" type="pres">
      <dgm:prSet presAssocID="{F79A5735-8299-4EEA-9E8E-A22084853B0A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2E46E24D-7347-4F2E-823E-AE9E4097D472}" type="pres">
      <dgm:prSet presAssocID="{8EDF85B9-DF13-4D7E-97AA-ACCBE3E89C9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073A43-4878-4F9E-91CC-73C87665E4EE}" type="pres">
      <dgm:prSet presAssocID="{F4B37D12-473E-45DA-BA02-DBA1F11311B9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76D6F79-F407-44E7-9727-2CDE31DE505A}" type="pres">
      <dgm:prSet presAssocID="{F4B37D12-473E-45DA-BA02-DBA1F11311B9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2210A4E4-69F8-46E6-A7A9-13246E2976A4}" type="pres">
      <dgm:prSet presAssocID="{B62B02BC-0E77-45D4-B0FD-81FFCE9F450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7354CD-E844-4F00-8ACF-6E8B11C09F73}" type="pres">
      <dgm:prSet presAssocID="{8528207A-E2D7-47E6-A9D3-88498974B318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06287A9-4E45-43DE-A7C9-ECC37F5BBB16}" type="pres">
      <dgm:prSet presAssocID="{8528207A-E2D7-47E6-A9D3-88498974B318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AC4CA57E-0853-4845-AE60-38243ADB62F6}" type="pres">
      <dgm:prSet presAssocID="{BA9E5ECE-AE14-4564-9007-C5B1041DE72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D85BB8-DFB8-48B9-93EE-96E50F60A6B1}" type="pres">
      <dgm:prSet presAssocID="{F3B089F5-FF46-4365-B329-E005ADA42B06}" presName="sibTrans" presStyleLbl="sibTrans2D1" presStyleIdx="3" presStyleCnt="4"/>
      <dgm:spPr/>
      <dgm:t>
        <a:bodyPr/>
        <a:lstStyle/>
        <a:p>
          <a:endParaRPr lang="en-US"/>
        </a:p>
      </dgm:t>
    </dgm:pt>
    <dgm:pt modelId="{37B845A9-7CAA-42D3-B2E0-F398809C1B8E}" type="pres">
      <dgm:prSet presAssocID="{F3B089F5-FF46-4365-B329-E005ADA42B06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D5E34C38-5B53-4708-A90D-403BFAB869AA}" type="presOf" srcId="{F3B089F5-FF46-4365-B329-E005ADA42B06}" destId="{4FD85BB8-DFB8-48B9-93EE-96E50F60A6B1}" srcOrd="0" destOrd="0" presId="urn:microsoft.com/office/officeart/2005/8/layout/cycle7"/>
    <dgm:cxn modelId="{976562EE-F416-4D79-BF99-4F11D3ACB3E3}" type="presOf" srcId="{9A42D2FF-9934-4074-B280-172080FA65EC}" destId="{77CED8A1-576C-49EE-AE4E-CFC25B1AC3CF}" srcOrd="0" destOrd="0" presId="urn:microsoft.com/office/officeart/2005/8/layout/cycle7"/>
    <dgm:cxn modelId="{862F08E1-716A-439B-852C-4AC81FCEE48D}" type="presOf" srcId="{B4565625-5751-4E4A-9534-E982324EBD95}" destId="{5F54C929-0C94-474C-9B63-8BB8C1B8313D}" srcOrd="0" destOrd="0" presId="urn:microsoft.com/office/officeart/2005/8/layout/cycle7"/>
    <dgm:cxn modelId="{641FC967-5763-4ECE-97B4-FCFE2E046462}" type="presOf" srcId="{8528207A-E2D7-47E6-A9D3-88498974B318}" destId="{937354CD-E844-4F00-8ACF-6E8B11C09F73}" srcOrd="0" destOrd="0" presId="urn:microsoft.com/office/officeart/2005/8/layout/cycle7"/>
    <dgm:cxn modelId="{9CAAE3DC-EFE5-4E50-B27A-08EB9AE66534}" type="presOf" srcId="{BA9E5ECE-AE14-4564-9007-C5B1041DE72A}" destId="{AC4CA57E-0853-4845-AE60-38243ADB62F6}" srcOrd="0" destOrd="0" presId="urn:microsoft.com/office/officeart/2005/8/layout/cycle7"/>
    <dgm:cxn modelId="{6389B0E3-A369-468A-9BC3-2607B9409113}" type="presOf" srcId="{F79A5735-8299-4EEA-9E8E-A22084853B0A}" destId="{94D521C7-6AEC-466D-9E58-3EDE8F8DE91E}" srcOrd="0" destOrd="0" presId="urn:microsoft.com/office/officeart/2005/8/layout/cycle7"/>
    <dgm:cxn modelId="{01FCAADE-CABF-4352-874D-2CFADB738586}" type="presOf" srcId="{8528207A-E2D7-47E6-A9D3-88498974B318}" destId="{706287A9-4E45-43DE-A7C9-ECC37F5BBB16}" srcOrd="1" destOrd="0" presId="urn:microsoft.com/office/officeart/2005/8/layout/cycle7"/>
    <dgm:cxn modelId="{7E532581-9A3C-409F-9CCD-A951AD4A65E1}" type="presOf" srcId="{F4B37D12-473E-45DA-BA02-DBA1F11311B9}" destId="{B8073A43-4878-4F9E-91CC-73C87665E4EE}" srcOrd="0" destOrd="0" presId="urn:microsoft.com/office/officeart/2005/8/layout/cycle7"/>
    <dgm:cxn modelId="{E3AEC526-94B0-4B91-9358-DAF28933C95F}" srcId="{B4565625-5751-4E4A-9534-E982324EBD95}" destId="{B62B02BC-0E77-45D4-B0FD-81FFCE9F4502}" srcOrd="2" destOrd="0" parTransId="{054DF07A-F60E-4A25-9737-6A92B61492F1}" sibTransId="{8528207A-E2D7-47E6-A9D3-88498974B318}"/>
    <dgm:cxn modelId="{388B79FA-923C-401F-AB98-E114908C29E9}" srcId="{B4565625-5751-4E4A-9534-E982324EBD95}" destId="{BA9E5ECE-AE14-4564-9007-C5B1041DE72A}" srcOrd="3" destOrd="0" parTransId="{57968BE6-5295-494B-B999-9A56AE5E9F74}" sibTransId="{F3B089F5-FF46-4365-B329-E005ADA42B06}"/>
    <dgm:cxn modelId="{340B3B5A-D687-4DF8-B70D-4F466A35D6CA}" type="presOf" srcId="{8EDF85B9-DF13-4D7E-97AA-ACCBE3E89C97}" destId="{2E46E24D-7347-4F2E-823E-AE9E4097D472}" srcOrd="0" destOrd="0" presId="urn:microsoft.com/office/officeart/2005/8/layout/cycle7"/>
    <dgm:cxn modelId="{0F060406-543E-4929-B184-2EDE9D2AC349}" type="presOf" srcId="{F4B37D12-473E-45DA-BA02-DBA1F11311B9}" destId="{B76D6F79-F407-44E7-9727-2CDE31DE505A}" srcOrd="1" destOrd="0" presId="urn:microsoft.com/office/officeart/2005/8/layout/cycle7"/>
    <dgm:cxn modelId="{BAED8697-C4A3-445C-8D51-6820C11483C2}" type="presOf" srcId="{B62B02BC-0E77-45D4-B0FD-81FFCE9F4502}" destId="{2210A4E4-69F8-46E6-A7A9-13246E2976A4}" srcOrd="0" destOrd="0" presId="urn:microsoft.com/office/officeart/2005/8/layout/cycle7"/>
    <dgm:cxn modelId="{F74C42C9-425F-40FD-8427-7FFC49542CD8}" type="presOf" srcId="{F79A5735-8299-4EEA-9E8E-A22084853B0A}" destId="{A5D35A0B-10EE-4141-9A93-75B353936DA5}" srcOrd="1" destOrd="0" presId="urn:microsoft.com/office/officeart/2005/8/layout/cycle7"/>
    <dgm:cxn modelId="{A8131159-0BE8-429B-8879-D88544B95BA1}" type="presOf" srcId="{F3B089F5-FF46-4365-B329-E005ADA42B06}" destId="{37B845A9-7CAA-42D3-B2E0-F398809C1B8E}" srcOrd="1" destOrd="0" presId="urn:microsoft.com/office/officeart/2005/8/layout/cycle7"/>
    <dgm:cxn modelId="{69361D73-8D16-4499-8D7B-E51D14BC2121}" srcId="{B4565625-5751-4E4A-9534-E982324EBD95}" destId="{8EDF85B9-DF13-4D7E-97AA-ACCBE3E89C97}" srcOrd="1" destOrd="0" parTransId="{584362CF-CCD4-4222-9493-1FB8F3D267F7}" sibTransId="{F4B37D12-473E-45DA-BA02-DBA1F11311B9}"/>
    <dgm:cxn modelId="{C63C75C8-F2F6-4B8E-97C3-076C7372F872}" srcId="{B4565625-5751-4E4A-9534-E982324EBD95}" destId="{9A42D2FF-9934-4074-B280-172080FA65EC}" srcOrd="0" destOrd="0" parTransId="{8FF951F1-6967-4596-BDEF-1147FB74CEEC}" sibTransId="{F79A5735-8299-4EEA-9E8E-A22084853B0A}"/>
    <dgm:cxn modelId="{D446EC72-0D80-4AD8-A2F9-3E885A9A3FC8}" type="presParOf" srcId="{5F54C929-0C94-474C-9B63-8BB8C1B8313D}" destId="{77CED8A1-576C-49EE-AE4E-CFC25B1AC3CF}" srcOrd="0" destOrd="0" presId="urn:microsoft.com/office/officeart/2005/8/layout/cycle7"/>
    <dgm:cxn modelId="{5914C7EC-1C0E-40C0-AB17-771D875B64A6}" type="presParOf" srcId="{5F54C929-0C94-474C-9B63-8BB8C1B8313D}" destId="{94D521C7-6AEC-466D-9E58-3EDE8F8DE91E}" srcOrd="1" destOrd="0" presId="urn:microsoft.com/office/officeart/2005/8/layout/cycle7"/>
    <dgm:cxn modelId="{F1132B5B-2590-40C1-9C2B-CE09B46B1803}" type="presParOf" srcId="{94D521C7-6AEC-466D-9E58-3EDE8F8DE91E}" destId="{A5D35A0B-10EE-4141-9A93-75B353936DA5}" srcOrd="0" destOrd="0" presId="urn:microsoft.com/office/officeart/2005/8/layout/cycle7"/>
    <dgm:cxn modelId="{48E4D419-6C7D-4F17-8870-797ACF1ADB78}" type="presParOf" srcId="{5F54C929-0C94-474C-9B63-8BB8C1B8313D}" destId="{2E46E24D-7347-4F2E-823E-AE9E4097D472}" srcOrd="2" destOrd="0" presId="urn:microsoft.com/office/officeart/2005/8/layout/cycle7"/>
    <dgm:cxn modelId="{D5FF1152-5CD4-4FA1-AAA5-9377E1164B44}" type="presParOf" srcId="{5F54C929-0C94-474C-9B63-8BB8C1B8313D}" destId="{B8073A43-4878-4F9E-91CC-73C87665E4EE}" srcOrd="3" destOrd="0" presId="urn:microsoft.com/office/officeart/2005/8/layout/cycle7"/>
    <dgm:cxn modelId="{27A6CF09-CE09-453A-B41C-4CF68B46E533}" type="presParOf" srcId="{B8073A43-4878-4F9E-91CC-73C87665E4EE}" destId="{B76D6F79-F407-44E7-9727-2CDE31DE505A}" srcOrd="0" destOrd="0" presId="urn:microsoft.com/office/officeart/2005/8/layout/cycle7"/>
    <dgm:cxn modelId="{8C7B2CF1-1246-4FA5-9CC1-30191B7990C3}" type="presParOf" srcId="{5F54C929-0C94-474C-9B63-8BB8C1B8313D}" destId="{2210A4E4-69F8-46E6-A7A9-13246E2976A4}" srcOrd="4" destOrd="0" presId="urn:microsoft.com/office/officeart/2005/8/layout/cycle7"/>
    <dgm:cxn modelId="{070CDC6D-CEB6-485E-8DCB-0FBB404A4FF2}" type="presParOf" srcId="{5F54C929-0C94-474C-9B63-8BB8C1B8313D}" destId="{937354CD-E844-4F00-8ACF-6E8B11C09F73}" srcOrd="5" destOrd="0" presId="urn:microsoft.com/office/officeart/2005/8/layout/cycle7"/>
    <dgm:cxn modelId="{00264A43-B917-4476-9100-415F439C4C64}" type="presParOf" srcId="{937354CD-E844-4F00-8ACF-6E8B11C09F73}" destId="{706287A9-4E45-43DE-A7C9-ECC37F5BBB16}" srcOrd="0" destOrd="0" presId="urn:microsoft.com/office/officeart/2005/8/layout/cycle7"/>
    <dgm:cxn modelId="{8162F287-642F-4EA2-AD7B-6B6670F78E96}" type="presParOf" srcId="{5F54C929-0C94-474C-9B63-8BB8C1B8313D}" destId="{AC4CA57E-0853-4845-AE60-38243ADB62F6}" srcOrd="6" destOrd="0" presId="urn:microsoft.com/office/officeart/2005/8/layout/cycle7"/>
    <dgm:cxn modelId="{10CA7083-20DA-40FB-9295-DB5211595D73}" type="presParOf" srcId="{5F54C929-0C94-474C-9B63-8BB8C1B8313D}" destId="{4FD85BB8-DFB8-48B9-93EE-96E50F60A6B1}" srcOrd="7" destOrd="0" presId="urn:microsoft.com/office/officeart/2005/8/layout/cycle7"/>
    <dgm:cxn modelId="{ED0C5E1F-71AA-49D2-837A-4380A02AAEB3}" type="presParOf" srcId="{4FD85BB8-DFB8-48B9-93EE-96E50F60A6B1}" destId="{37B845A9-7CAA-42D3-B2E0-F398809C1B8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4E45D-3F28-46B3-89A3-5D15DF5AC7EE}">
      <dsp:nvSpPr>
        <dsp:cNvPr id="0" name=""/>
        <dsp:cNvSpPr/>
      </dsp:nvSpPr>
      <dsp:spPr>
        <a:xfrm>
          <a:off x="1222" y="191926"/>
          <a:ext cx="4769650" cy="2861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600" kern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Νέα Ελληνικά</a:t>
          </a:r>
          <a:endParaRPr lang="en-US" sz="460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1222" y="191926"/>
        <a:ext cx="4769650" cy="2861790"/>
      </dsp:txXfrm>
    </dsp:sp>
    <dsp:sp modelId="{F4EC4E40-16D9-4DD9-B330-E696F49498BB}">
      <dsp:nvSpPr>
        <dsp:cNvPr id="0" name=""/>
        <dsp:cNvSpPr/>
      </dsp:nvSpPr>
      <dsp:spPr>
        <a:xfrm>
          <a:off x="5247839" y="191926"/>
          <a:ext cx="4769650" cy="2861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600" kern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+ 4 ΜΑΘΗΜΑΤΑ ΚΑΤΕΥΘΥΝΣΗΣ</a:t>
          </a:r>
          <a:endParaRPr lang="en-US" sz="460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5247839" y="191926"/>
        <a:ext cx="4769650" cy="28617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ED8A1-576C-49EE-AE4E-CFC25B1AC3CF}">
      <dsp:nvSpPr>
        <dsp:cNvPr id="0" name=""/>
        <dsp:cNvSpPr/>
      </dsp:nvSpPr>
      <dsp:spPr>
        <a:xfrm>
          <a:off x="3223858" y="148"/>
          <a:ext cx="1764300" cy="8821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>
              <a:latin typeface="Comic Sans MS" pitchFamily="66" charset="0"/>
            </a:rPr>
            <a:t>ΧΑΡΑΚΤΗΡΙΣΤΙΚΑ ΑΤΟΜΟΥ -ΙΚΑΝΟΤΗΤΕΣ, ΔΕΞΙΟΤΗΤΕΣ, ΕΝΔΙΑΦΕΡΟΝΤΑ</a:t>
          </a:r>
          <a:endParaRPr lang="en-US" sz="1200" b="1" kern="1200" dirty="0">
            <a:latin typeface="Comic Sans MS" pitchFamily="66" charset="0"/>
          </a:endParaRPr>
        </a:p>
      </dsp:txBody>
      <dsp:txXfrm>
        <a:off x="3249695" y="25985"/>
        <a:ext cx="1712626" cy="830476"/>
      </dsp:txXfrm>
    </dsp:sp>
    <dsp:sp modelId="{94D521C7-6AEC-466D-9E58-3EDE8F8DE91E}">
      <dsp:nvSpPr>
        <dsp:cNvPr id="0" name=""/>
        <dsp:cNvSpPr/>
      </dsp:nvSpPr>
      <dsp:spPr>
        <a:xfrm rot="2700000">
          <a:off x="4493623" y="1134863"/>
          <a:ext cx="920802" cy="30875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586249" y="1196613"/>
        <a:ext cx="735550" cy="185252"/>
      </dsp:txXfrm>
    </dsp:sp>
    <dsp:sp modelId="{2E46E24D-7347-4F2E-823E-AE9E4097D472}">
      <dsp:nvSpPr>
        <dsp:cNvPr id="0" name=""/>
        <dsp:cNvSpPr/>
      </dsp:nvSpPr>
      <dsp:spPr>
        <a:xfrm>
          <a:off x="4919890" y="1696181"/>
          <a:ext cx="1764300" cy="8821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>
              <a:latin typeface="Comic Sans MS" pitchFamily="66" charset="0"/>
            </a:rPr>
            <a:t>ΧΑΡΑΚΤΗΡΙΣΤΙΚΑ ΟΙΚΟΓΕΝΕΙΑΚΗΣ ΚΑΤΑΣΤΑΣΗΣ – ΟΙΚΟΝΟΜΙΚΕΣ ΔΥΝΑΤΟΤΗΤΕΣ</a:t>
          </a:r>
          <a:endParaRPr lang="en-US" sz="900" b="1" kern="1200" dirty="0">
            <a:latin typeface="Comic Sans MS" pitchFamily="66" charset="0"/>
          </a:endParaRPr>
        </a:p>
      </dsp:txBody>
      <dsp:txXfrm>
        <a:off x="4945727" y="1722018"/>
        <a:ext cx="1712626" cy="830476"/>
      </dsp:txXfrm>
    </dsp:sp>
    <dsp:sp modelId="{B8073A43-4878-4F9E-91CC-73C87665E4EE}">
      <dsp:nvSpPr>
        <dsp:cNvPr id="0" name=""/>
        <dsp:cNvSpPr/>
      </dsp:nvSpPr>
      <dsp:spPr>
        <a:xfrm rot="8100000">
          <a:off x="4493623" y="2830896"/>
          <a:ext cx="920802" cy="30875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4586249" y="2892646"/>
        <a:ext cx="735550" cy="185252"/>
      </dsp:txXfrm>
    </dsp:sp>
    <dsp:sp modelId="{2210A4E4-69F8-46E6-A7A9-13246E2976A4}">
      <dsp:nvSpPr>
        <dsp:cNvPr id="0" name=""/>
        <dsp:cNvSpPr/>
      </dsp:nvSpPr>
      <dsp:spPr>
        <a:xfrm>
          <a:off x="3223858" y="3392214"/>
          <a:ext cx="1764300" cy="8821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>
              <a:latin typeface="Comic Sans MS" pitchFamily="66" charset="0"/>
            </a:rPr>
            <a:t>ΧΑΡΑΚΤΗΡΙΣΤΙΚΑ ΑΓΟΡΑΣ ΕΡΓΑΣΙΑΣ – ΠΡΟΟΠΤΙΚΕΣ ΕΡΓΟΔΟΤΗΣΗΣ</a:t>
          </a:r>
          <a:endParaRPr lang="en-US" sz="900" b="1" kern="1200" dirty="0">
            <a:latin typeface="Comic Sans MS" pitchFamily="66" charset="0"/>
          </a:endParaRPr>
        </a:p>
      </dsp:txBody>
      <dsp:txXfrm>
        <a:off x="3249695" y="3418051"/>
        <a:ext cx="1712626" cy="830476"/>
      </dsp:txXfrm>
    </dsp:sp>
    <dsp:sp modelId="{937354CD-E844-4F00-8ACF-6E8B11C09F73}">
      <dsp:nvSpPr>
        <dsp:cNvPr id="0" name=""/>
        <dsp:cNvSpPr/>
      </dsp:nvSpPr>
      <dsp:spPr>
        <a:xfrm rot="13500000">
          <a:off x="2797590" y="2830896"/>
          <a:ext cx="920802" cy="30875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2890216" y="2892646"/>
        <a:ext cx="735550" cy="185252"/>
      </dsp:txXfrm>
    </dsp:sp>
    <dsp:sp modelId="{AC4CA57E-0853-4845-AE60-38243ADB62F6}">
      <dsp:nvSpPr>
        <dsp:cNvPr id="0" name=""/>
        <dsp:cNvSpPr/>
      </dsp:nvSpPr>
      <dsp:spPr>
        <a:xfrm>
          <a:off x="1527825" y="1696181"/>
          <a:ext cx="1764300" cy="8821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>
              <a:latin typeface="Comic Sans MS" pitchFamily="66" charset="0"/>
            </a:rPr>
            <a:t>ΧΑΡΑΚΤΗΡΙΣΤΙΚΑ ΕΚΠΑΙΔΕΥΤΙΚΟΥ ΣΥΣΤΗΜΑΤΟΣ – ΠΟΥ ΜΠΟΡΩ ΝΑ ΣΠΟΥΔΑΣΩ</a:t>
          </a:r>
          <a:endParaRPr lang="en-US" sz="900" b="1" kern="1200" dirty="0">
            <a:latin typeface="Comic Sans MS" pitchFamily="66" charset="0"/>
          </a:endParaRPr>
        </a:p>
      </dsp:txBody>
      <dsp:txXfrm>
        <a:off x="1553662" y="1722018"/>
        <a:ext cx="1712626" cy="830476"/>
      </dsp:txXfrm>
    </dsp:sp>
    <dsp:sp modelId="{4FD85BB8-DFB8-48B9-93EE-96E50F60A6B1}">
      <dsp:nvSpPr>
        <dsp:cNvPr id="0" name=""/>
        <dsp:cNvSpPr/>
      </dsp:nvSpPr>
      <dsp:spPr>
        <a:xfrm rot="18900000">
          <a:off x="2797590" y="1134863"/>
          <a:ext cx="920802" cy="30875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890216" y="1196613"/>
        <a:ext cx="735550" cy="185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916310" cy="3563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19238" y="0"/>
            <a:ext cx="3916310" cy="3563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897D5-E9D1-4EE6-B7D1-DAADD1764E53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746119"/>
            <a:ext cx="3916310" cy="3563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19238" y="6746119"/>
            <a:ext cx="3916310" cy="3563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6720A-90D1-4FD9-A1DF-61B436FF82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4561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916310" cy="3551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19238" y="0"/>
            <a:ext cx="3916310" cy="3551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1A4C4-AED7-4170-8228-7B9479027984}" type="datetimeFigureOut">
              <a:rPr lang="en-US" smtClean="0"/>
              <a:t>17/12/2025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51063" y="531813"/>
            <a:ext cx="4735512" cy="266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3765" y="3373676"/>
            <a:ext cx="7230110" cy="31961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746118"/>
            <a:ext cx="3916310" cy="355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19238" y="6746118"/>
            <a:ext cx="3916310" cy="355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6A800-B114-4E88-8BBF-B46D7089E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175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822B18A-6873-4850-8153-DF89A5858FF9}" type="datetime1">
              <a:rPr lang="en-US" smtClean="0"/>
              <a:t>17/12/2025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590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D8F6D-0FE5-44A4-AA31-F872D5A42FCA}" type="datetime1">
              <a:rPr lang="en-US" smtClean="0"/>
              <a:t>17/12/2025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00712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D8F6D-0FE5-44A4-AA31-F872D5A42FCA}" type="datetime1">
              <a:rPr lang="en-US" smtClean="0"/>
              <a:t>17/12/2025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56887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D8F6D-0FE5-44A4-AA31-F872D5A42FCA}" type="datetime1">
              <a:rPr lang="en-US" smtClean="0"/>
              <a:t>17/12/2025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58347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D8F6D-0FE5-44A4-AA31-F872D5A42FCA}" type="datetime1">
              <a:rPr lang="en-US" smtClean="0"/>
              <a:t>17/12/2025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59682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D8F6D-0FE5-44A4-AA31-F872D5A42FCA}" type="datetime1">
              <a:rPr lang="en-US" smtClean="0"/>
              <a:t>17/12/2025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73197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D8F6D-0FE5-44A4-AA31-F872D5A42FCA}" type="datetime1">
              <a:rPr lang="en-US" smtClean="0"/>
              <a:t>17/12/2025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4505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C042C51-A3B4-4FFF-B059-C244FFBB448E}" type="datetime1">
              <a:rPr lang="en-US" smtClean="0"/>
              <a:t>17/12/2025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9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74CEB0E-6CD7-461A-80C5-BA208A5F5680}" type="datetime1">
              <a:rPr lang="en-US" smtClean="0"/>
              <a:t>17/12/2025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683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739F-8A03-4A10-A356-B282348F1FCF}" type="datetime1">
              <a:rPr lang="en-US" smtClean="0"/>
              <a:t>17/12/2025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357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B20F0-644C-4189-AE24-F7A10A3A8F25}" type="datetime1">
              <a:rPr lang="en-US" smtClean="0"/>
              <a:t>17/12/2025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07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4C8F-2123-4698-A7B2-21A6BA5C8AEE}" type="datetime1">
              <a:rPr lang="en-US" smtClean="0"/>
              <a:t>17/12/2025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03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9F86-D4BD-4D0F-A3D0-35D83F60C05C}" type="datetime1">
              <a:rPr lang="en-US" smtClean="0"/>
              <a:t>17/12/2025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48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6D3D-0AF5-4DBB-B3D0-FF7B15639933}" type="datetime1">
              <a:rPr lang="en-US" smtClean="0"/>
              <a:t>17/12/2025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09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5781-2541-4437-BD28-188488A61C41}" type="datetime1">
              <a:rPr lang="en-US" smtClean="0"/>
              <a:t>17/12/2025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593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44C52-DF62-4F71-A244-407FCFF8D020}" type="datetime1">
              <a:rPr lang="en-US" smtClean="0"/>
              <a:t>17/12/2025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713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8D73-A2CD-4E76-A21F-C71685A3344B}" type="datetime1">
              <a:rPr lang="en-US" smtClean="0"/>
              <a:t>17/12/2025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124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9CD8F6D-0FE5-44A4-AA31-F872D5A42FCA}" type="datetime1">
              <a:rPr lang="en-US" smtClean="0"/>
              <a:t>17/12/2025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70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  <p:sldLayoutId id="2147483870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eb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0575" y="1277010"/>
            <a:ext cx="10037040" cy="193899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l-GR" sz="40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Sitka Small" panose="02000505000000020004" pitchFamily="2" charset="0"/>
                <a:cs typeface="Times New Roman"/>
              </a:rPr>
              <a:t>Υπηρεσία </a:t>
            </a:r>
          </a:p>
          <a:p>
            <a:pPr algn="ctr"/>
            <a:r>
              <a:rPr lang="el-GR" sz="40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Sitka Small" panose="02000505000000020004" pitchFamily="2" charset="0"/>
                <a:cs typeface="Times New Roman"/>
              </a:rPr>
              <a:t>Συμβουλευτικής και</a:t>
            </a:r>
            <a:r>
              <a:rPr lang="en-US" sz="40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Baskerville Old Face" panose="02020602080505020303" pitchFamily="18" charset="0"/>
                <a:cs typeface="Times New Roman"/>
              </a:rPr>
              <a:t> </a:t>
            </a:r>
            <a:r>
              <a:rPr lang="el-GR" sz="40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Sitka Small" panose="02000505000000020004" pitchFamily="2" charset="0"/>
                <a:cs typeface="Times New Roman"/>
              </a:rPr>
              <a:t>Επαγγελματικής Αγωγής</a:t>
            </a:r>
            <a:endParaRPr lang="el-GR" sz="400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latin typeface="Sitka Small" panose="02000505000000020004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EF6AC1-BD1F-402F-97CA-164657070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838" y="4037898"/>
            <a:ext cx="51515" cy="453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D59763-ED49-401A-97D5-4134D4B20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242" y="3406302"/>
            <a:ext cx="51515" cy="453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320172-EDF7-425B-99DF-2F9DA80B9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221" y="3687394"/>
            <a:ext cx="6627259" cy="24906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77" y="100390"/>
            <a:ext cx="11915760" cy="670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13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917A1-A578-D185-80D8-4EF9D142B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D2AFB-7E9C-825C-BD93-299065231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44AD8147-1DEF-077D-D805-F2B3D2F51C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863" y="2673121"/>
            <a:ext cx="5820587" cy="3277057"/>
          </a:xfrm>
        </p:spPr>
      </p:pic>
    </p:spTree>
    <p:extLst>
      <p:ext uri="{BB962C8B-B14F-4D97-AF65-F5344CB8AC3E}">
        <p14:creationId xmlns:p14="http://schemas.microsoft.com/office/powerpoint/2010/main" val="3115518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178160"/>
              </p:ext>
            </p:extLst>
          </p:nvPr>
        </p:nvGraphicFramePr>
        <p:xfrm>
          <a:off x="843173" y="1802422"/>
          <a:ext cx="10180960" cy="4891456"/>
        </p:xfrm>
        <a:graphic>
          <a:graphicData uri="http://schemas.openxmlformats.org/drawingml/2006/table">
            <a:tbl>
              <a:tblPr/>
              <a:tblGrid>
                <a:gridCol w="492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0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8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1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9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91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21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9677">
                <a:tc>
                  <a:txBody>
                    <a:bodyPr/>
                    <a:lstStyle/>
                    <a:p>
                      <a:pPr algn="l" fontAlgn="b"/>
                      <a:endParaRPr lang="el-G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45" marR="9445" marT="70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45" marR="9445" marT="70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l-GR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45" marR="9445" marT="70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ΟΜΑΔΑ</a:t>
                      </a:r>
                      <a:r>
                        <a:rPr lang="el-GR" sz="1200" b="1" i="0" u="none" strike="noStrike" baseline="0" dirty="0">
                          <a:solidFill>
                            <a:schemeClr val="bg1"/>
                          </a:solidFill>
                          <a:latin typeface="Calibri"/>
                        </a:rPr>
                        <a:t> ΜΑΘΗΜΑΤΩΝ ΠΡΟΣΑΝΑΤΟΛΙΣΜΟΥ</a:t>
                      </a:r>
                      <a:endParaRPr lang="el-GR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445" marR="9445" marT="70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840">
                <a:tc>
                  <a:txBody>
                    <a:bodyPr/>
                    <a:lstStyle/>
                    <a:p>
                      <a:pPr algn="l" fontAlgn="b"/>
                      <a:endParaRPr lang="el-G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45" marR="9445" marT="70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45" marR="9445" marT="70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Α' Κ.Κ.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A' </a:t>
                      </a:r>
                      <a:r>
                        <a:rPr lang="el-GR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ΕΠΙΛ.(2Χ2=4)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995"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Α/Α </a:t>
                      </a:r>
                    </a:p>
                  </a:txBody>
                  <a:tcPr marL="9445" marR="9445" marT="70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ΜΑΘΗΜΑΤΑ</a:t>
                      </a:r>
                    </a:p>
                  </a:txBody>
                  <a:tcPr marL="9445" marR="9445" marT="70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ΟΜΠ1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ΟΜΠ2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ΟΜΠ3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ΟΜΠ4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57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Νέα Ελληνικά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l-GR" sz="12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Αγωγή του Πολίτη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57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Αρχαία Ελληνικά / Αρχαιογνωσία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57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Μαθηματικά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57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Φυσική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757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Χημεία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57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Βιολογία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757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Ιστορία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757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Αγγλικά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757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Γαλλικά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757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Πληροφορική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757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Τέχνη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757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Μουσική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757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Φυσική Αγωγή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1,5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757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Θρησκευτικά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1,5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757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Σχεδιασμός και Τεχνολογία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757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Οικονομικά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7576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ΣΥΝΟΛΑ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7576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ΜΕΡΙΚΑ ΣΥΝΟΛΑ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7576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ΓΕΝΙΚΟ ΣΥΝΟΛΟ</a:t>
                      </a:r>
                    </a:p>
                  </a:txBody>
                  <a:tcPr marL="9445" marR="9445" marT="7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445" marR="9445" marT="70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445" marR="9445" marT="70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445" marR="9445" marT="70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445" marR="9445" marT="70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45" marR="9445" marT="70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10440" name="TextBox 5"/>
          <p:cNvSpPr txBox="1">
            <a:spLocks noChangeArrowheads="1"/>
          </p:cNvSpPr>
          <p:nvPr/>
        </p:nvSpPr>
        <p:spPr bwMode="auto">
          <a:xfrm>
            <a:off x="959342" y="614993"/>
            <a:ext cx="7008284" cy="64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688727"/>
              </a:buClr>
              <a:buSzPct val="145000"/>
              <a:buFont typeface="Arial" charset="0"/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688727"/>
              </a:buClr>
              <a:buSzPct val="145000"/>
              <a:buFont typeface="Arial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688727"/>
              </a:buClr>
              <a:buSzPct val="145000"/>
              <a:buFont typeface="Arial" charset="0"/>
              <a:buChar char="•"/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688727"/>
              </a:buClr>
              <a:buSzPct val="145000"/>
              <a:buFont typeface="Arial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688727"/>
              </a:buClr>
              <a:buSzPct val="145000"/>
              <a:buFont typeface="Arial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688727"/>
              </a:buClr>
              <a:buSzPct val="145000"/>
              <a:buFont typeface="Arial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688727"/>
              </a:buClr>
              <a:buSzPct val="145000"/>
              <a:buFont typeface="Arial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688727"/>
              </a:buClr>
              <a:buSzPct val="145000"/>
              <a:buFont typeface="Arial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688727"/>
              </a:buClr>
              <a:buSzPct val="145000"/>
              <a:buFont typeface="Arial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n-US" sz="1801" b="1" dirty="0">
                <a:solidFill>
                  <a:schemeClr val="bg1"/>
                </a:solidFill>
                <a:latin typeface="Arial" charset="0"/>
                <a:cs typeface="Arial" charset="0"/>
              </a:rPr>
              <a:t>ΩΡΟΛΟΓΙΟ ΠΡΟΓΡΑΜΜΑ  Α' ΛΥΚΕΙΟΥ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n-US" sz="1801" b="1" u="sng" dirty="0">
                <a:solidFill>
                  <a:schemeClr val="bg1"/>
                </a:solidFill>
                <a:latin typeface="Arial" charset="0"/>
                <a:cs typeface="Arial" charset="0"/>
              </a:rPr>
              <a:t>ΚΟΙΝΟΣ ΚΟΡΜΟΣ (Κ.Κ.)</a:t>
            </a:r>
            <a:r>
              <a:rPr lang="el-GR" altLang="en-US" sz="1801" b="1" dirty="0">
                <a:solidFill>
                  <a:schemeClr val="bg1"/>
                </a:solidFill>
                <a:latin typeface="Arial" charset="0"/>
                <a:cs typeface="Arial" charset="0"/>
              </a:rPr>
              <a:t> - ΥΠΟΧΡΕΩΤΙΚΑ - ΕΠΙΛΕΓΟΜΕΝΑ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847438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2"/>
          <p:cNvSpPr>
            <a:spLocks noGrp="1"/>
          </p:cNvSpPr>
          <p:nvPr>
            <p:ph type="title"/>
          </p:nvPr>
        </p:nvSpPr>
        <p:spPr>
          <a:xfrm>
            <a:off x="883840" y="556181"/>
            <a:ext cx="10972800" cy="170407"/>
          </a:xfrm>
        </p:spPr>
        <p:txBody>
          <a:bodyPr>
            <a:normAutofit fontScale="90000"/>
          </a:bodyPr>
          <a:lstStyle/>
          <a:p>
            <a:r>
              <a:rPr lang="el-GR" altLang="en-US" sz="28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Εξεταζόμενα Μαθήματα Α’</a:t>
            </a:r>
            <a:r>
              <a:rPr lang="el-GR" altLang="en-US" sz="2800" b="1" dirty="0">
                <a:solidFill>
                  <a:schemeClr val="accent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l-GR" altLang="en-US" sz="28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Λυκείου</a:t>
            </a:r>
            <a:r>
              <a:rPr lang="el-GR" altLang="en-US" sz="2800" b="1" dirty="0">
                <a:solidFill>
                  <a:schemeClr val="accent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</p:txBody>
      </p:sp>
      <p:sp>
        <p:nvSpPr>
          <p:cNvPr id="717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6444445"/>
              </p:ext>
            </p:extLst>
          </p:nvPr>
        </p:nvGraphicFramePr>
        <p:xfrm>
          <a:off x="474785" y="1250326"/>
          <a:ext cx="10533185" cy="548330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495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7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3486">
                <a:tc>
                  <a:txBody>
                    <a:bodyPr/>
                    <a:lstStyle/>
                    <a:p>
                      <a:r>
                        <a:rPr lang="el-GR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Ομάδα</a:t>
                      </a:r>
                      <a:r>
                        <a:rPr lang="el-GR" sz="18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Μαθημάτων Προσανατολισμού (ΟΜΠ)</a:t>
                      </a:r>
                      <a:endParaRPr lang="el-GR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14" marB="45714"/>
                </a:tc>
                <a:tc>
                  <a:txBody>
                    <a:bodyPr/>
                    <a:lstStyle/>
                    <a:p>
                      <a:r>
                        <a:rPr lang="el-GR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Εξεταζόμενα Μαθήματα </a:t>
                      </a:r>
                    </a:p>
                  </a:txBody>
                  <a:tcPr marL="121920" marR="121920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3696">
                <a:tc>
                  <a:txBody>
                    <a:bodyPr/>
                    <a:lstStyle/>
                    <a:p>
                      <a:pPr algn="ctr"/>
                      <a:endParaRPr kumimoji="0" lang="el-GR" sz="1800" b="1" kern="120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kumimoji="0" lang="el-GR" sz="1800" b="1" kern="120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0" lang="el-GR" sz="1800" b="1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el-GR" sz="1800" b="1" kern="1200" baseline="30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η</a:t>
                      </a:r>
                      <a:r>
                        <a:rPr kumimoji="0" lang="el-GR" sz="1800" b="1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ΟΜΠ</a:t>
                      </a:r>
                    </a:p>
                    <a:p>
                      <a:pPr algn="ctr"/>
                      <a:endParaRPr lang="el-GR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14" marB="45714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el-GR" sz="1800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Νέα Ελληνικά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el-GR" sz="1800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Αρχαία Ελληνικά/ </a:t>
                      </a:r>
                      <a:r>
                        <a:rPr kumimoji="0" lang="el-GR" sz="1800" kern="12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Αρχαιογν</a:t>
                      </a:r>
                      <a:r>
                        <a:rPr kumimoji="0" lang="el-GR" sz="1800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προσ.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el-GR" sz="1800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Ιστορία προσ.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el-GR" sz="1800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Μαθηματικά </a:t>
                      </a:r>
                      <a:r>
                        <a:rPr kumimoji="0" lang="el-GR" sz="1800" kern="12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κ.κ</a:t>
                      </a:r>
                      <a:r>
                        <a:rPr kumimoji="0" lang="el-GR" sz="1800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l-GR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3626">
                <a:tc>
                  <a:txBody>
                    <a:bodyPr/>
                    <a:lstStyle/>
                    <a:p>
                      <a:pPr algn="ctr"/>
                      <a:endParaRPr lang="el-GR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l-GR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l-GR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l-GR" sz="1800" b="1" baseline="30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η</a:t>
                      </a:r>
                      <a:r>
                        <a:rPr lang="el-GR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ΟΜΠ</a:t>
                      </a:r>
                    </a:p>
                  </a:txBody>
                  <a:tcPr marL="121920" marR="121920" marT="45714" marB="45714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el-GR" sz="1800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Νέα Ελληνικά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el-GR" sz="1800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Μαθηματικά προσ.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el-GR" sz="1800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Φυσική προσ.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el-GR" sz="1800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Χημεία – Βιολογία </a:t>
                      </a:r>
                    </a:p>
                  </a:txBody>
                  <a:tcPr marL="121920" marR="121920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3626">
                <a:tc>
                  <a:txBody>
                    <a:bodyPr/>
                    <a:lstStyle/>
                    <a:p>
                      <a:pPr algn="ctr"/>
                      <a:endParaRPr lang="el-GR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l-GR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l-GR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l-GR" sz="1800" b="1" baseline="30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η</a:t>
                      </a:r>
                      <a:r>
                        <a:rPr lang="el-GR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ΟΜΠ</a:t>
                      </a:r>
                    </a:p>
                  </a:txBody>
                  <a:tcPr marL="121920" marR="121920" marT="45714" marB="45714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el-GR" sz="1800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Νέα Ελληνικά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el-GR" sz="1800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Μαθηματικά προσ.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l-GR" sz="1800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Οικονομικά προσ.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el-GR" sz="1800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Ιστορία </a:t>
                      </a:r>
                      <a:r>
                        <a:rPr kumimoji="0" lang="el-GR" sz="1800" kern="12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κ.κ</a:t>
                      </a:r>
                      <a:r>
                        <a:rPr kumimoji="0" lang="el-GR" sz="1800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l-GR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3626">
                <a:tc>
                  <a:txBody>
                    <a:bodyPr/>
                    <a:lstStyle/>
                    <a:p>
                      <a:pPr algn="ctr"/>
                      <a:endParaRPr lang="el-GR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l-GR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l-GR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l-GR" sz="1800" b="1" baseline="30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η</a:t>
                      </a:r>
                      <a:r>
                        <a:rPr lang="el-GR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ΟΜΠ</a:t>
                      </a:r>
                    </a:p>
                  </a:txBody>
                  <a:tcPr marL="121920" marR="121920" marT="45714" marB="45714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el-GR" sz="1800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Νέα Ελληνικά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el-GR" sz="1800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Αγγλικά προσ.***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el-GR" sz="1800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Οικονομικά προσ.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el-GR" sz="1800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Μαθηματικά </a:t>
                      </a:r>
                      <a:r>
                        <a:rPr kumimoji="0" lang="el-GR" sz="1800" kern="12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κ.κ</a:t>
                      </a:r>
                      <a:r>
                        <a:rPr kumimoji="0" lang="el-GR" sz="1800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l-GR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522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77B28-C620-8A51-7B2B-8AA6AFAF6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CY" dirty="0"/>
              <a:t>ΛΥΚΕΙΟ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EE90BD-F71B-C563-3A02-E08AB5B70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D1FD9731-7DC7-E5A8-1252-328E0FB2E3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586" y="1959429"/>
            <a:ext cx="6972300" cy="5600699"/>
          </a:xfrm>
        </p:spPr>
      </p:pic>
    </p:spTree>
    <p:extLst>
      <p:ext uri="{BB962C8B-B14F-4D97-AF65-F5344CB8AC3E}">
        <p14:creationId xmlns:p14="http://schemas.microsoft.com/office/powerpoint/2010/main" val="3537024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E903A-4C21-4CC5-74BC-515FBDF8E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C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D1D225-5F3E-8F45-98B6-F01450514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2B2FDA2B-7C2D-ECDC-8F55-AEE48359B3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104" y="2135351"/>
            <a:ext cx="7222896" cy="4845999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9D2B4CD4-6524-96D9-695B-BCBBA4144B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424" y="2258702"/>
            <a:ext cx="3585679" cy="459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68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/>
          <p:cNvSpPr>
            <a:spLocks noGrp="1"/>
          </p:cNvSpPr>
          <p:nvPr>
            <p:ph type="title"/>
          </p:nvPr>
        </p:nvSpPr>
        <p:spPr>
          <a:xfrm>
            <a:off x="527054" y="603314"/>
            <a:ext cx="7681383" cy="665101"/>
          </a:xfrm>
        </p:spPr>
        <p:txBody>
          <a:bodyPr/>
          <a:lstStyle/>
          <a:p>
            <a:pPr eaLnBrk="1" hangingPunct="1"/>
            <a:r>
              <a:rPr lang="el-GR" altLang="en-US" sz="2800" b="1" dirty="0">
                <a:solidFill>
                  <a:schemeClr val="bg1"/>
                </a:solidFill>
              </a:rPr>
              <a:t>ΩΡΟΛΟΓΙΟ ΠΡΟΓΡΑΜΜΑ  </a:t>
            </a:r>
            <a:r>
              <a:rPr lang="el-GR" altLang="en-US" sz="2800" b="1" dirty="0" err="1">
                <a:solidFill>
                  <a:schemeClr val="bg1"/>
                </a:solidFill>
              </a:rPr>
              <a:t>Β΄και</a:t>
            </a:r>
            <a:r>
              <a:rPr lang="el-GR" altLang="en-US" sz="2800" b="1" dirty="0">
                <a:solidFill>
                  <a:schemeClr val="bg1"/>
                </a:solidFill>
              </a:rPr>
              <a:t> Γ΄ ΛΥΚΕΙΟΥ </a:t>
            </a:r>
            <a:r>
              <a:rPr lang="el-GR" altLang="en-US" sz="2800" b="1" u="sng" dirty="0">
                <a:solidFill>
                  <a:schemeClr val="bg1"/>
                </a:solidFill>
              </a:rPr>
              <a:t>ΚΟΙΝΟΣ ΚΟΡΜΟΣ (Κ.Κ.)</a:t>
            </a:r>
            <a:endParaRPr lang="el-GR" alt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372863"/>
              </p:ext>
            </p:extLst>
          </p:nvPr>
        </p:nvGraphicFramePr>
        <p:xfrm>
          <a:off x="756139" y="1776045"/>
          <a:ext cx="10513158" cy="4732600"/>
        </p:xfrm>
        <a:graphic>
          <a:graphicData uri="http://schemas.openxmlformats.org/drawingml/2006/table">
            <a:tbl>
              <a:tblPr/>
              <a:tblGrid>
                <a:gridCol w="737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6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9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9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6079">
                <a:tc>
                  <a:txBody>
                    <a:bodyPr/>
                    <a:lstStyle/>
                    <a:p>
                      <a:pPr algn="l" fontAlgn="b"/>
                      <a:endParaRPr lang="el-GR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709" marR="10709" marT="8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709" marR="10709" marT="8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709" marR="10709" marT="8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1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709" marR="10709" marT="8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079">
                <a:tc>
                  <a:txBody>
                    <a:bodyPr/>
                    <a:lstStyle/>
                    <a:p>
                      <a:pPr algn="l" fontAlgn="b"/>
                      <a:endParaRPr lang="el-GR" sz="1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709" marR="10709" marT="8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709" marR="10709" marT="803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Β'  ΚΚ</a:t>
                      </a: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Γ' ΚΚ</a:t>
                      </a: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079">
                <a:tc>
                  <a:txBody>
                    <a:bodyPr/>
                    <a:lstStyle/>
                    <a:p>
                      <a:pPr algn="ctr" fontAlgn="b"/>
                      <a:r>
                        <a:rPr lang="el-G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Α/Α </a:t>
                      </a:r>
                    </a:p>
                  </a:txBody>
                  <a:tcPr marL="10709" marR="10709" marT="8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ΜΑΘΗΜΑΤΑ</a:t>
                      </a:r>
                    </a:p>
                  </a:txBody>
                  <a:tcPr marL="10709" marR="10709" marT="8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709" marR="10709" marT="8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709" marR="10709" marT="8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079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Νέα Ελληνικά /</a:t>
                      </a:r>
                      <a:r>
                        <a:rPr lang="el-GR" sz="15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l-GR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Αγωγή</a:t>
                      </a:r>
                      <a:r>
                        <a:rPr lang="el-GR" sz="15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 του</a:t>
                      </a:r>
                      <a:r>
                        <a:rPr lang="el-GR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Πολίτη</a:t>
                      </a: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079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Αρχαία Ελληνικά / Αρχαιογνωσία</a:t>
                      </a: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1,5</a:t>
                      </a: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079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Μαθηματικά</a:t>
                      </a: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079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Φυσική</a:t>
                      </a: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079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Χημεία</a:t>
                      </a: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079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Βιολογία</a:t>
                      </a: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60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l-GR" sz="15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Ιστορία / Ιστορία της Κύπρου</a:t>
                      </a: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60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l-GR" sz="15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Αγγλικά</a:t>
                      </a: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60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l-GR" sz="15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Γαλλικά</a:t>
                      </a: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l-GR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l-GR" sz="15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6079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l-GR" sz="15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Γερμανικά/Τουρκικά/Ισπανικά/Ιταλικά/Ρωσικά</a:t>
                      </a: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6079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l-GR" sz="15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Πληροφορική</a:t>
                      </a: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6079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l-GR" sz="15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Τέχνη</a:t>
                      </a: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6079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l-GR" sz="15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Μουσική</a:t>
                      </a: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6079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l-GR" sz="15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Φυσική Αγωγή</a:t>
                      </a: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2,5</a:t>
                      </a: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6079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l-GR" sz="15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Θρησκευτικά</a:t>
                      </a: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6079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l-GR" sz="15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Σχεδιασμός</a:t>
                      </a:r>
                      <a:r>
                        <a:rPr lang="el-GR" sz="15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 και </a:t>
                      </a:r>
                      <a:r>
                        <a:rPr lang="el-GR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Τεχνολογία</a:t>
                      </a: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6079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l-GR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ΣΥΝΟΛΑ</a:t>
                      </a: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  <a:endParaRPr lang="el-GR" sz="15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  <a:endParaRPr lang="el-GR" sz="15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709" marR="10709" marT="8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10128252" y="5876925"/>
            <a:ext cx="1536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39208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847493" y="622169"/>
            <a:ext cx="9304571" cy="574810"/>
          </a:xfrm>
        </p:spPr>
        <p:txBody>
          <a:bodyPr>
            <a:noAutofit/>
          </a:bodyPr>
          <a:lstStyle/>
          <a:p>
            <a:pPr algn="ctr" eaLnBrk="1" hangingPunct="1"/>
            <a:r>
              <a:rPr lang="el-GR" altLang="el-GR" sz="3801" b="1" dirty="0" smtClean="0"/>
              <a:t/>
            </a:r>
            <a:br>
              <a:rPr lang="el-GR" altLang="el-GR" sz="3801" b="1" dirty="0" smtClean="0"/>
            </a:br>
            <a:r>
              <a:rPr lang="el-GR" altLang="el-GR" sz="3801" b="1" dirty="0" smtClean="0"/>
              <a:t>ΚΑΤΕΥΘΥΝΣΕΙΣ</a:t>
            </a:r>
            <a:r>
              <a:rPr lang="el-GR" altLang="el-GR" sz="3801" b="1" dirty="0"/>
              <a:t/>
            </a:r>
            <a:br>
              <a:rPr lang="el-GR" altLang="el-GR" sz="3801" b="1" dirty="0"/>
            </a:br>
            <a:r>
              <a:rPr lang="el-GR" altLang="el-GR" sz="3801" b="1" dirty="0"/>
              <a:t>ΚΑΙ ΕΝΔΕΙΚΤΙΚΕΣ ΣΠΟΥΔΕΣ</a:t>
            </a:r>
            <a:endParaRPr lang="en-GB" altLang="el-GR" sz="3801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4459057"/>
              </p:ext>
            </p:extLst>
          </p:nvPr>
        </p:nvGraphicFramePr>
        <p:xfrm>
          <a:off x="1467069" y="2206868"/>
          <a:ext cx="8951816" cy="2928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5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5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635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ΚΑΤΕΥΘΥΝΣΗ 1: ΚΛΑΣΙΚΩΝ ΚΑΙ ΑΝΘΡΩΠΙΣΤΙΚΩΝ ΣΠΟΥΔΩΝ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ΚΑΤΕΥΘΥΝΣΗ 2: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ΞΕΝΩΝ ΓΛΩΣΣΩΝ ΚΑΙ ΕΥΡΩΠΑΙΚΩΝ ΣΠΟΥΔΩΝ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1" marR="5144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5347">
                <a:tc gridSpan="2"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68588" marR="68588" marT="34283" marB="34283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084068"/>
              </p:ext>
            </p:extLst>
          </p:nvPr>
        </p:nvGraphicFramePr>
        <p:xfrm>
          <a:off x="1467069" y="4149969"/>
          <a:ext cx="8951816" cy="2773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5908">
                  <a:extLst>
                    <a:ext uri="{9D8B030D-6E8A-4147-A177-3AD203B41FA5}">
                      <a16:colId xmlns:a16="http://schemas.microsoft.com/office/drawing/2014/main" val="1199553964"/>
                    </a:ext>
                  </a:extLst>
                </a:gridCol>
                <a:gridCol w="4475908">
                  <a:extLst>
                    <a:ext uri="{9D8B030D-6E8A-4147-A177-3AD203B41FA5}">
                      <a16:colId xmlns:a16="http://schemas.microsoft.com/office/drawing/2014/main" val="3585309612"/>
                    </a:ext>
                  </a:extLst>
                </a:gridCol>
              </a:tblGrid>
              <a:tr h="2558562">
                <a:tc>
                  <a:txBody>
                    <a:bodyPr/>
                    <a:lstStyle/>
                    <a:p>
                      <a:pPr algn="ctr"/>
                      <a:r>
                        <a:rPr lang="el-GR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Νομική, Ελληνική Φιλολογία, Νεοελληνικές Σπουδές, Κλασσικές Σπουδές, Φιλοσοφία, Ιστορία - Αρχαιολογία, Ξένες Φιλολογίες, Θεολογία, Ιερατικές Σπουδές</a:t>
                      </a:r>
                      <a:endParaRPr lang="en-GB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Στρατιωτικές Σχολές  Αξιωματικών -</a:t>
                      </a:r>
                      <a:r>
                        <a:rPr lang="el-GR" sz="1800" b="1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Νομικών Συμβούλων, Πολιτικές Επιστήμες, Δημοσιογραφία, Κοινωνιολογία κ.α.</a:t>
                      </a:r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l-GR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Ξένες Φιλολογίες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Μετάφραση-Διερμηνεία</a:t>
                      </a:r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Πολιτικές Επιστήμες, Δημοσιογραφία, Κοινωνιολογία, Γαλλικών και Ευρωπαϊκών Σπουδών κ.α.</a:t>
                      </a:r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4133665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102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869798" y="548680"/>
            <a:ext cx="9285047" cy="431801"/>
          </a:xfrm>
        </p:spPr>
        <p:txBody>
          <a:bodyPr>
            <a:noAutofit/>
          </a:bodyPr>
          <a:lstStyle/>
          <a:p>
            <a:pPr algn="ctr"/>
            <a:r>
              <a:rPr lang="el-GR" altLang="el-GR" sz="3801" b="1" dirty="0"/>
              <a:t>ΚΑΤΕΥΘΥΝΣΕΙΣ ΚΑΙ ΕΝΔΕΙΚΤΙΚΕΣ ΣΠΟΥΔΕΣ</a:t>
            </a:r>
            <a:endParaRPr lang="en-GB" altLang="el-GR" sz="3801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550275"/>
              </p:ext>
            </p:extLst>
          </p:nvPr>
        </p:nvGraphicFramePr>
        <p:xfrm>
          <a:off x="1749669" y="2321996"/>
          <a:ext cx="8159262" cy="4146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9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5062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ΚΑΤΕΥΘΥΝΣΗ 3: </a:t>
                      </a:r>
                      <a:endParaRPr lang="en-GB" sz="20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ΘΕΤΙΚΩΝ ΕΠΙΣΤΗΜΩΝ - ΒΙΟΕΠΙΣΤΗΜΩΝ -</a:t>
                      </a:r>
                      <a:r>
                        <a:rPr lang="el-GR" sz="2000" b="1" kern="1200" baseline="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20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ΠΛΗΡΟΦΟΡΙΚΗΣ - ΤΕΧΝΟΛΟΓΙΑΣ</a:t>
                      </a:r>
                      <a:endParaRPr lang="en-GB" sz="20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6497">
                <a:tc>
                  <a:txBody>
                    <a:bodyPr/>
                    <a:lstStyle/>
                    <a:p>
                      <a:pPr algn="ctr"/>
                      <a:r>
                        <a:rPr lang="el-GR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Βιολογικές Επιστήμες, Μαθηματικά, Φυσική, Χημεία, Χημική Μηχανική, Πληροφορική,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l-GR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Αρχιτεκτονική, Ηλεκτρολογία Μηχανική, Μηχανολογία Μηχανική, Πολιτική Μηχανική, Μηχανική Περιβάλλοντος, Αεροναυπηγική Μηχανική, Ναυπηγική Μηχανική,  Αγρονομία/Τοπογραφία, Ιατρική, Οδοντιατρική, Κτηνιατρική, Φαρμακευτική, Διαιτολόγια/</a:t>
                      </a:r>
                      <a:r>
                        <a:rPr lang="el-GR" sz="20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Διατροφολογία</a:t>
                      </a:r>
                      <a:r>
                        <a:rPr lang="el-GR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Γεωπονικές Επιστήμες, Περιβαλλοντικές Σπουδές,, Γεωλογία, Τεχνών Ήχου και Εικόνας, Στρατιωτικές Σχολές Αξιωματικών, Οικονομικά, κ.α.</a:t>
                      </a:r>
                      <a:endParaRPr lang="en-GB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7" marR="68587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35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91378" y="260354"/>
            <a:ext cx="9460688" cy="1368425"/>
          </a:xfrm>
        </p:spPr>
        <p:txBody>
          <a:bodyPr>
            <a:normAutofit fontScale="90000"/>
          </a:bodyPr>
          <a:lstStyle/>
          <a:p>
            <a:pPr algn="ctr"/>
            <a:r>
              <a:rPr lang="el-GR" altLang="el-GR" sz="3801" b="1" dirty="0" smtClean="0"/>
              <a:t/>
            </a:r>
            <a:br>
              <a:rPr lang="el-GR" altLang="el-GR" sz="3801" b="1" dirty="0" smtClean="0"/>
            </a:br>
            <a:r>
              <a:rPr lang="el-GR" altLang="el-GR" sz="3801" b="1" dirty="0" smtClean="0"/>
              <a:t>ΚΑΤΕΥΘΥΝΣΕΙΣ</a:t>
            </a:r>
            <a:r>
              <a:rPr lang="el-GR" altLang="el-GR" sz="3801" b="1" dirty="0"/>
              <a:t/>
            </a:r>
            <a:br>
              <a:rPr lang="el-GR" altLang="el-GR" sz="3801" b="1" dirty="0"/>
            </a:br>
            <a:r>
              <a:rPr lang="el-GR" altLang="el-GR" sz="3801" b="1" dirty="0"/>
              <a:t>ΚΑΙ ΕΝΔΕΙΚΤΙΚΕΣ ΣΠΟΥΔΕΣ</a:t>
            </a:r>
            <a:endParaRPr lang="en-GB" altLang="el-GR" sz="3801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9366307"/>
              </p:ext>
            </p:extLst>
          </p:nvPr>
        </p:nvGraphicFramePr>
        <p:xfrm>
          <a:off x="1354015" y="2312376"/>
          <a:ext cx="9169644" cy="4390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9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1687">
                <a:tc>
                  <a:txBody>
                    <a:bodyPr/>
                    <a:lstStyle/>
                    <a:p>
                      <a:pPr algn="ctr"/>
                      <a:r>
                        <a:rPr lang="el-GR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ΚΑΤΕΥΘΥΝΣΗ 4: ΟΙΚΟΝΟΜΙΚΩΝ ΕΠΙΣΤΗΜΩΝ</a:t>
                      </a:r>
                      <a:endParaRPr lang="en-GB" sz="2800" dirty="0"/>
                    </a:p>
                  </a:txBody>
                  <a:tcPr marL="68591" marR="68591" marT="34295" marB="342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879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Οικονομικά, Λογιστική, Χρηματοοικονομικά,</a:t>
                      </a: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Διοίκηση Επιχειρήσεων, Μάρκετινγκ, Διεθνείς-Ευρωπαϊκές Σπουδές, Στατιστική, Ασφαλιστικές Επιστήμες,  Ναυτιλιακές Σπουδές, Πληροφορική (σε τμήματα Ελλάδας),</a:t>
                      </a:r>
                      <a:r>
                        <a:rPr lang="el-GR" sz="25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Στρατιωτικές Σχολές Αξιωματικών – Οικονομικό, Αγροτικής Οικονομίας και Ανάπτυξης</a:t>
                      </a:r>
                      <a:endParaRPr lang="en-GB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1" marR="68591" marT="34295" marB="342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77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34177" y="260354"/>
            <a:ext cx="9917888" cy="1368425"/>
          </a:xfrm>
        </p:spPr>
        <p:txBody>
          <a:bodyPr>
            <a:normAutofit fontScale="90000"/>
          </a:bodyPr>
          <a:lstStyle/>
          <a:p>
            <a:pPr algn="ctr"/>
            <a:r>
              <a:rPr lang="el-GR" altLang="el-GR" sz="3801" b="1" dirty="0" smtClean="0"/>
              <a:t/>
            </a:r>
            <a:br>
              <a:rPr lang="el-GR" altLang="el-GR" sz="3801" b="1" dirty="0" smtClean="0"/>
            </a:br>
            <a:r>
              <a:rPr lang="el-GR" altLang="el-GR" sz="3801" b="1" dirty="0" smtClean="0"/>
              <a:t>ΚΑΤΕΥΘΥΝΣΕΙΣ</a:t>
            </a:r>
            <a:r>
              <a:rPr lang="el-GR" altLang="el-GR" sz="3801" b="1" dirty="0"/>
              <a:t/>
            </a:r>
            <a:br>
              <a:rPr lang="el-GR" altLang="el-GR" sz="3801" b="1" dirty="0"/>
            </a:br>
            <a:r>
              <a:rPr lang="el-GR" altLang="el-GR" sz="3801" b="1" dirty="0"/>
              <a:t>ΚΑΙ ΕΝΔΕΙΚΤΙΚΕΣ ΣΠΟΥΔΕΣ</a:t>
            </a:r>
            <a:endParaRPr lang="en-GB" altLang="el-GR" sz="3801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2416794"/>
              </p:ext>
            </p:extLst>
          </p:nvPr>
        </p:nvGraphicFramePr>
        <p:xfrm>
          <a:off x="975945" y="2338754"/>
          <a:ext cx="9653221" cy="4308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3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9665">
                <a:tc>
                  <a:txBody>
                    <a:bodyPr/>
                    <a:lstStyle/>
                    <a:p>
                      <a:pPr algn="ctr"/>
                      <a:r>
                        <a:rPr lang="el-GR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ΚΑΤΕΥΘΥΝΣΗ </a:t>
                      </a:r>
                      <a:r>
                        <a:rPr lang="en-US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l-GR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ΕΜΠΟΡΙΟΥ ΚΑΙ ΥΠΗΡΕΣΙΩΝ</a:t>
                      </a:r>
                      <a:endParaRPr lang="en-GB" sz="2800" dirty="0"/>
                    </a:p>
                  </a:txBody>
                  <a:tcPr marL="68591" marR="68591" marT="34295" marB="342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856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Φυσική Αγωγή,</a:t>
                      </a:r>
                      <a:r>
                        <a:rPr lang="el-GR" sz="20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Σχολές</a:t>
                      </a:r>
                      <a:r>
                        <a:rPr lang="el-GR" sz="20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Υπαξιωματικών</a:t>
                      </a:r>
                      <a:r>
                        <a:rPr lang="el-GR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Οικιακή Οικονομία και Οικολογία,</a:t>
                      </a:r>
                      <a:r>
                        <a:rPr lang="el-GR" sz="20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Μαγειρική, Ξενοδοχειακά (ΑΞΙΚ), Επικοινωνία και Σπουδές Διαδικτύου, Πολυμέσα και Γραφικές Τέχνες, Νοσηλευτική, Αξιωματικοί Νοσηλευτικής, Επικοινωνία και ΜΜΕ, Διοίκηση Ξενοδοχείων και Τουρισμού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Βιβλιοθηκονομία, Προσχολική Αγωγή, Λογοθεραπεία, Κοινωνική Εργασία, Δημόσια Υγεία, Ιατρικά Εργαστήρια, Μαιευτική, Οδοντική Τεχνολογία, Οινολογία και Τεχνολογία Ποτών, Τεχνολογία Τροφίμων.</a:t>
                      </a:r>
                      <a:endParaRPr lang="en-GB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1" marR="68591" marT="34295" marB="342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05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2D4CE-DF65-4525-B58F-383EA9EAD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l-GR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1BF3C-C12A-4D30-A8C7-2A5F836B3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8460" y="2541791"/>
            <a:ext cx="8534400" cy="3841423"/>
          </a:xfrm>
        </p:spPr>
        <p:txBody>
          <a:bodyPr>
            <a:normAutofit/>
          </a:bodyPr>
          <a:lstStyle/>
          <a:p>
            <a:pPr marL="64008" lvl="2" indent="0" algn="ctr">
              <a:buSzPct val="80000"/>
              <a:buNone/>
            </a:pPr>
            <a:endParaRPr lang="el-GR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48056" lvl="2" indent="-384048" algn="ctr">
              <a:buSzPct val="80000"/>
              <a:buFont typeface="Wingdings 2"/>
              <a:buChar char=""/>
            </a:pPr>
            <a:r>
              <a:rPr lang="el-G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Προσφέρει με ΑΤΟΜΙΚΕΣ και ΟΜΑΔΙΚΕΣ συναντήσεις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l-G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βοήθεια στον χειρισμό προσωπικών, οικογενειακών, συναισθηματικών, μαθησιακών και επαγγελματικών θεμάτων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l-GR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48056" lvl="2" indent="-384048" algn="ctr">
              <a:buSzPct val="80000"/>
              <a:buNone/>
            </a:pPr>
            <a:endParaRPr lang="el-GR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48056" lvl="2" indent="-384048" algn="ctr">
              <a:buSzPct val="80000"/>
              <a:buFont typeface="Wingdings 2"/>
              <a:buChar char=""/>
            </a:pPr>
            <a:r>
              <a:rPr lang="el-GR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ΕΧΕΜΥΘΕΙΑ</a:t>
            </a:r>
          </a:p>
          <a:p>
            <a:pPr marL="448056" lvl="2" indent="-384048" algn="ctr">
              <a:buSzPct val="80000"/>
              <a:buNone/>
            </a:pPr>
            <a:endParaRPr lang="el-GR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  <a:p>
            <a:pPr marL="448056" lvl="2" indent="-384048" algn="ctr">
              <a:buSzPct val="80000"/>
              <a:buFont typeface="Wingdings 2"/>
              <a:buChar char=""/>
            </a:pP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5ECCE-00A3-495A-9D0E-B08DBD243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4895CB-081B-4391-8650-7545157D4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679572"/>
            <a:ext cx="8187638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0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01084" y="260354"/>
            <a:ext cx="9850981" cy="1368425"/>
          </a:xfrm>
        </p:spPr>
        <p:txBody>
          <a:bodyPr>
            <a:normAutofit fontScale="90000"/>
          </a:bodyPr>
          <a:lstStyle/>
          <a:p>
            <a:pPr algn="ctr"/>
            <a:r>
              <a:rPr lang="el-GR" altLang="el-GR" sz="3801" b="1" dirty="0" smtClean="0"/>
              <a:t/>
            </a:r>
            <a:br>
              <a:rPr lang="el-GR" altLang="el-GR" sz="3801" b="1" dirty="0" smtClean="0"/>
            </a:br>
            <a:r>
              <a:rPr lang="el-GR" altLang="el-GR" sz="3801" b="1" dirty="0" smtClean="0"/>
              <a:t>ΚΑΤΕΥΘΥΝΣΕΙΣ</a:t>
            </a:r>
            <a:r>
              <a:rPr lang="el-GR" altLang="el-GR" sz="3801" b="1" dirty="0"/>
              <a:t/>
            </a:r>
            <a:br>
              <a:rPr lang="el-GR" altLang="el-GR" sz="3801" b="1" dirty="0"/>
            </a:br>
            <a:r>
              <a:rPr lang="el-GR" altLang="el-GR" sz="3801" b="1" dirty="0"/>
              <a:t>ΚΑΙ ΕΝΔΕΙΚΤΙΚΕΣ ΣΠΟΥΔΕΣ</a:t>
            </a:r>
            <a:endParaRPr lang="en-GB" altLang="el-GR" sz="3801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6496638"/>
              </p:ext>
            </p:extLst>
          </p:nvPr>
        </p:nvGraphicFramePr>
        <p:xfrm>
          <a:off x="1186960" y="2479430"/>
          <a:ext cx="9064137" cy="4065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4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4141">
                <a:tc>
                  <a:txBody>
                    <a:bodyPr/>
                    <a:lstStyle/>
                    <a:p>
                      <a:pPr algn="ctr"/>
                      <a:r>
                        <a:rPr lang="el-GR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ΚΑΤΕΥΘΥΝΣΗ 6: ΚΑΛΩΝ ΤΕΧΝΩΝ</a:t>
                      </a:r>
                      <a:endParaRPr lang="en-GB" sz="2800" dirty="0"/>
                    </a:p>
                  </a:txBody>
                  <a:tcPr marL="68591" marR="68591" marT="34295" marB="342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10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Θέατρο, Θεωρία και Ιστορία της Τέχνης, Διαχείριση Πολιτισμικού Περιβάλλοντος, Πολιτικές Επιστήμες, Κινηματογράφου,</a:t>
                      </a:r>
                      <a:r>
                        <a:rPr lang="el-GR" sz="1800" b="1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Κοινωνικές Σπουδές, Δημοσιογραφία, Επικοινωνία και ΜΜΕ, Διεθνείς και Ευρωπαϊκές Σπουδές, Επικοινωνία και Σπουδές Διαδικτύου, Πολυμέσα και Γραφικές Τέχνες, Μουσική </a:t>
                      </a:r>
                    </a:p>
                  </a:txBody>
                  <a:tcPr marL="68591" marR="68591" marT="34295" marB="342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77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34177" y="260354"/>
            <a:ext cx="9917888" cy="1368425"/>
          </a:xfrm>
        </p:spPr>
        <p:txBody>
          <a:bodyPr>
            <a:normAutofit fontScale="90000"/>
          </a:bodyPr>
          <a:lstStyle/>
          <a:p>
            <a:pPr algn="ctr"/>
            <a:r>
              <a:rPr lang="el-GR" altLang="el-GR" sz="3801" b="1" dirty="0" smtClean="0"/>
              <a:t/>
            </a:r>
            <a:br>
              <a:rPr lang="el-GR" altLang="el-GR" sz="3801" b="1" dirty="0" smtClean="0"/>
            </a:br>
            <a:r>
              <a:rPr lang="el-GR" altLang="el-GR" sz="3801" b="1" dirty="0" smtClean="0"/>
              <a:t>ΚΑΤΕΥΘΥΝΣΕΙΣ</a:t>
            </a:r>
            <a:r>
              <a:rPr lang="el-GR" altLang="el-GR" sz="3801" b="1" dirty="0"/>
              <a:t/>
            </a:r>
            <a:br>
              <a:rPr lang="el-GR" altLang="el-GR" sz="3801" b="1" dirty="0"/>
            </a:br>
            <a:r>
              <a:rPr lang="el-GR" altLang="el-GR" sz="3801" b="1" dirty="0"/>
              <a:t>ΚΑΙ ΕΝΔΕΙΚΤΙΚΕΣ ΣΠΟΥΔΕΣ</a:t>
            </a:r>
            <a:endParaRPr lang="en-GB" altLang="el-GR" sz="3801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8570474"/>
              </p:ext>
            </p:extLst>
          </p:nvPr>
        </p:nvGraphicFramePr>
        <p:xfrm>
          <a:off x="1300174" y="2398591"/>
          <a:ext cx="9707796" cy="4186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7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1925">
                <a:tc>
                  <a:txBody>
                    <a:bodyPr/>
                    <a:lstStyle/>
                    <a:p>
                      <a:pPr algn="ctr"/>
                      <a:r>
                        <a:rPr lang="el-GR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ΚΑΤΕΥΘΥΝΣΗ </a:t>
                      </a:r>
                      <a:r>
                        <a:rPr lang="en-US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l-GR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ΕΜΠΟΡΙΟΥ ΚΑΙ ΥΠΗΡΕΣΙΩΝ</a:t>
                      </a:r>
                      <a:endParaRPr lang="en-GB" sz="2800" dirty="0"/>
                    </a:p>
                  </a:txBody>
                  <a:tcPr marL="68591" marR="68591" marT="34295" marB="342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492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Φυσική Αγωγή,</a:t>
                      </a:r>
                      <a:r>
                        <a:rPr lang="el-GR" sz="20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Σχολές</a:t>
                      </a:r>
                      <a:r>
                        <a:rPr lang="el-GR" sz="20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Υπαξιωματικών</a:t>
                      </a:r>
                      <a:r>
                        <a:rPr lang="el-GR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Οικιακή Οικονομία και Οικολογία,</a:t>
                      </a:r>
                      <a:r>
                        <a:rPr lang="el-GR" sz="20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Μαγειρική, Ξενοδοχειακά (ΑΞΙΚ), Επικοινωνία και Σπουδές Διαδικτύου, Πολυμέσα και Γραφικές Τέχνες, Νοσηλευτική, Αξιωματικοί Νοσηλευτικής, Επικοινωνία και ΜΜΕ, Διοίκηση Ξενοδοχείων και Τουρισμού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Βιβλιοθηκονομία, Προσχολική Αγωγή, Λογοθεραπεία, Κοινωνική Εργασία, Δημόσια Υγεία, Ιατρικά Εργαστήρια, Μαιευτική, Οδοντική Τεχνολογία, Οινολογία και Τεχνολογία Ποτών, Τεχνολογία Τροφίμων.</a:t>
                      </a:r>
                      <a:endParaRPr lang="en-GB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1" marR="68591" marT="34295" marB="342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2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60175" y="570453"/>
            <a:ext cx="10020300" cy="85725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b="1" dirty="0">
                <a:ln>
                  <a:noFill/>
                </a:ln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Εξεταζόμενα Μαθήματα Β΄ και Γ΄ Λυκείου </a:t>
            </a:r>
            <a:endParaRPr lang="en-GB" altLang="el-GR" b="1" dirty="0">
              <a:ln>
                <a:noFill/>
              </a:ln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2371365"/>
              </p:ext>
            </p:extLst>
          </p:nvPr>
        </p:nvGraphicFramePr>
        <p:xfrm>
          <a:off x="1131736" y="2041579"/>
          <a:ext cx="10018713" cy="3245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170" name="Picture 2" descr="ID# 6728 - Stick Figure Browsing Open Folder - Presentation Clip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697" y="5013176"/>
            <a:ext cx="2459765" cy="198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481894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"/>
          <p:cNvSpPr>
            <a:spLocks noGrp="1"/>
          </p:cNvSpPr>
          <p:nvPr>
            <p:ph type="title"/>
          </p:nvPr>
        </p:nvSpPr>
        <p:spPr>
          <a:xfrm>
            <a:off x="435432" y="457201"/>
            <a:ext cx="11146972" cy="1099593"/>
          </a:xfrm>
        </p:spPr>
        <p:txBody>
          <a:bodyPr/>
          <a:lstStyle/>
          <a:p>
            <a:pPr eaLnBrk="1" hangingPunct="1"/>
            <a:r>
              <a:rPr lang="el-GR" altLang="en-US" b="1" dirty="0">
                <a:ln>
                  <a:noFill/>
                </a:ln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Εξετάσεις Μετάταξης</a:t>
            </a:r>
          </a:p>
        </p:txBody>
      </p:sp>
      <p:sp>
        <p:nvSpPr>
          <p:cNvPr id="21507" name="Content Placeholder 1"/>
          <p:cNvSpPr>
            <a:spLocks noGrp="1"/>
          </p:cNvSpPr>
          <p:nvPr>
            <p:ph idx="1"/>
          </p:nvPr>
        </p:nvSpPr>
        <p:spPr>
          <a:xfrm>
            <a:off x="609600" y="2337847"/>
            <a:ext cx="10972800" cy="3395411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accent2">
                  <a:lumMod val="75000"/>
                </a:schemeClr>
              </a:buClr>
            </a:pPr>
            <a:r>
              <a:rPr lang="el-GR" altLang="en-US" sz="2800" b="1" dirty="0"/>
              <a:t>Οι μαθητές/τριες που επιθυμούν να μετακινηθούν από μια Ομάδα Μαθημάτων Προσανατολισμού (Ο.Μ.Π.) της Α΄ Λυκείου σε μια άλλη από τις Κατευθύνσεις της Β΄ Λυκείου ή και από μια Κατεύθυνση της Β΄ Λυκείου σε μια άλλη στη Γ΄ Λυκείου, έχουν τη δυνατότητα να παρακαθίσουν σε εξετάσεις μετάταξης.</a:t>
            </a:r>
            <a:r>
              <a:rPr lang="el-GR" sz="2800" b="1" dirty="0">
                <a:solidFill>
                  <a:schemeClr val="tx1"/>
                </a:solidFill>
              </a:rPr>
              <a:t> Μπορούν, επίσης, να αλλάξουν και τα μαθήματα εμβάθυνσης από τη Β΄ στη Γ΄ Λυκείου με εξετάσεις</a:t>
            </a:r>
          </a:p>
          <a:p>
            <a:pPr algn="just">
              <a:buClr>
                <a:schemeClr val="accent2">
                  <a:lumMod val="75000"/>
                </a:schemeClr>
              </a:buClr>
            </a:pPr>
            <a:r>
              <a:rPr lang="el-GR" sz="2800" b="1" dirty="0">
                <a:solidFill>
                  <a:schemeClr val="tx1"/>
                </a:solidFill>
              </a:rPr>
              <a:t>Εξετάσεις Μετάταξης γίνονται </a:t>
            </a:r>
            <a:r>
              <a:rPr lang="el-GR" sz="2800" b="1" dirty="0" smtClean="0">
                <a:solidFill>
                  <a:schemeClr val="tx1"/>
                </a:solidFill>
              </a:rPr>
              <a:t>Μάϊο</a:t>
            </a:r>
            <a:endParaRPr lang="el-GR" sz="2800" b="1" dirty="0">
              <a:solidFill>
                <a:schemeClr val="tx1"/>
              </a:solidFill>
            </a:endParaRPr>
          </a:p>
          <a:p>
            <a:pPr algn="just">
              <a:buClr>
                <a:schemeClr val="accent2">
                  <a:lumMod val="75000"/>
                </a:schemeClr>
              </a:buClr>
            </a:pPr>
            <a:endParaRPr lang="el-GR" alt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AEAC8F8-6805-4BB8-848D-BA09B46F2681}"/>
              </a:ext>
            </a:extLst>
          </p:cNvPr>
          <p:cNvGrpSpPr/>
          <p:nvPr/>
        </p:nvGrpSpPr>
        <p:grpSpPr>
          <a:xfrm>
            <a:off x="8798690" y="5158210"/>
            <a:ext cx="3264363" cy="1297479"/>
            <a:chOff x="3419872" y="4437112"/>
            <a:chExt cx="2095500" cy="2095501"/>
          </a:xfrm>
        </p:grpSpPr>
        <p:pic>
          <p:nvPicPr>
            <p:cNvPr id="9" name="Picture 2" descr="ID# 10038 - Looking Over Cheating  - PowerPoint Animation">
              <a:extLst>
                <a:ext uri="{FF2B5EF4-FFF2-40B4-BE49-F238E27FC236}">
                  <a16:creationId xmlns:a16="http://schemas.microsoft.com/office/drawing/2014/main" id="{7AC65CFD-00BE-42E8-87BE-0B513DB086D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4437112"/>
              <a:ext cx="2095500" cy="2095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EC4CAB9-2A72-41B7-8780-D4DCCCA05543}"/>
                </a:ext>
              </a:extLst>
            </p:cNvPr>
            <p:cNvSpPr/>
            <p:nvPr/>
          </p:nvSpPr>
          <p:spPr>
            <a:xfrm>
              <a:off x="3419872" y="6165304"/>
              <a:ext cx="2095500" cy="3673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</p:grpSp>
    </p:spTree>
    <p:extLst>
      <p:ext uri="{BB962C8B-B14F-4D97-AF65-F5344CB8AC3E}">
        <p14:creationId xmlns:p14="http://schemas.microsoft.com/office/powerpoint/2010/main" val="356671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163" y="1063416"/>
            <a:ext cx="9657377" cy="642292"/>
          </a:xfrm>
          <a:scene3d>
            <a:camera prst="orthographicFront">
              <a:rot lat="0" lon="0" rev="0"/>
            </a:camera>
            <a:lightRig rig="threePt" dir="tl"/>
          </a:scene3d>
          <a:sp3d prstMaterial="plastic"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500" b="1" dirty="0">
                <a:latin typeface="Comic Sans MS" pitchFamily="66" charset="0"/>
              </a:rPr>
              <a:t/>
            </a:r>
            <a:br>
              <a:rPr lang="en-US" sz="1500" b="1" dirty="0">
                <a:latin typeface="Comic Sans MS" pitchFamily="66" charset="0"/>
              </a:rPr>
            </a:br>
            <a:r>
              <a:rPr lang="el-GR" sz="2000" b="1" dirty="0">
                <a:latin typeface="Comic Sans MS" pitchFamily="66" charset="0"/>
              </a:rPr>
              <a:t>ΠΑΡΑΓΟΝΤΕΣ ΠΟΥ ΠΡΕΠΕΙ ΝΑ ΛΗΦΘΟΥΝ ΥΠΟΨΗ ΠΡΙΝ </a:t>
            </a:r>
            <a:r>
              <a:rPr lang="en-US" sz="2000" b="1" dirty="0">
                <a:latin typeface="Comic Sans MS" pitchFamily="66" charset="0"/>
              </a:rPr>
              <a:t>A</a:t>
            </a:r>
            <a:r>
              <a:rPr lang="el-GR" sz="2000" b="1" dirty="0">
                <a:latin typeface="Comic Sans MS" pitchFamily="66" charset="0"/>
              </a:rPr>
              <a:t>ΠΟ ΤΗ</a:t>
            </a:r>
            <a:r>
              <a:rPr lang="en-US" sz="2000" b="1" dirty="0">
                <a:latin typeface="Comic Sans MS" pitchFamily="66" charset="0"/>
              </a:rPr>
              <a:t>N </a:t>
            </a:r>
            <a:r>
              <a:rPr lang="el-GR" sz="2000" b="1" dirty="0">
                <a:latin typeface="Comic Sans MS" pitchFamily="66" charset="0"/>
              </a:rPr>
              <a:t>ΕΠΙΛΟΓΗ</a:t>
            </a:r>
            <a:endParaRPr lang="en-US" sz="2000" b="1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3887041"/>
              </p:ext>
            </p:extLst>
          </p:nvPr>
        </p:nvGraphicFramePr>
        <p:xfrm>
          <a:off x="1943099" y="2365131"/>
          <a:ext cx="8212017" cy="4274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20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CED8A1-576C-49EE-AE4E-CFC25B1AC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77CED8A1-576C-49EE-AE4E-CFC25B1AC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77CED8A1-576C-49EE-AE4E-CFC25B1AC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D521C7-6AEC-466D-9E58-3EDE8F8DE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94D521C7-6AEC-466D-9E58-3EDE8F8DE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94D521C7-6AEC-466D-9E58-3EDE8F8DE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46E24D-7347-4F2E-823E-AE9E4097D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2E46E24D-7347-4F2E-823E-AE9E4097D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2E46E24D-7347-4F2E-823E-AE9E4097D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073A43-4878-4F9E-91CC-73C87665E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B8073A43-4878-4F9E-91CC-73C87665E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B8073A43-4878-4F9E-91CC-73C87665E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10A4E4-69F8-46E6-A7A9-13246E297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2210A4E4-69F8-46E6-A7A9-13246E297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2210A4E4-69F8-46E6-A7A9-13246E297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7354CD-E844-4F00-8ACF-6E8B11C09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937354CD-E844-4F00-8ACF-6E8B11C09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937354CD-E844-4F00-8ACF-6E8B11C09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4CA57E-0853-4845-AE60-38243ADB62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AC4CA57E-0853-4845-AE60-38243ADB62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AC4CA57E-0853-4845-AE60-38243ADB62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D85BB8-DFB8-48B9-93EE-96E50F60A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4FD85BB8-DFB8-48B9-93EE-96E50F60A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4FD85BB8-DFB8-48B9-93EE-96E50F60A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10" y="2158738"/>
            <a:ext cx="10972800" cy="3419104"/>
          </a:xfrm>
        </p:spPr>
        <p:txBody>
          <a:bodyPr rtlCol="0">
            <a:noAutofit/>
          </a:bodyPr>
          <a:lstStyle/>
          <a:p>
            <a:pPr marL="0" indent="0">
              <a:buClr>
                <a:schemeClr val="accent2">
                  <a:lumMod val="75000"/>
                </a:schemeClr>
              </a:buClr>
              <a:buNone/>
              <a:defRPr/>
            </a:pPr>
            <a:r>
              <a:rPr lang="el-GR" sz="3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Διερεύνηση των επιλογών</a:t>
            </a:r>
          </a:p>
          <a:p>
            <a:pPr eaLnBrk="1" fontAlgn="auto" hangingPunct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l-GR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Σύνδεση μαθημάτων με κλάδο σπουδών</a:t>
            </a:r>
          </a:p>
          <a:p>
            <a:pPr eaLnBrk="1" fontAlgn="auto" hangingPunct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l-GR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Επίσκεψη σε χώρους εργασίας - εθελοντική εργασία – καλοκαιρινή απασχόληση</a:t>
            </a:r>
          </a:p>
          <a:p>
            <a:pPr eaLnBrk="1" fontAlgn="auto" hangingPunct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l-GR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Τάσεις της αγοράς εργασίας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l-GR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Αντιστοίχιση χαρακτηριστικών της προσωπικότητας με  τα χαρακτηριστικά της φύσης της εργασίας</a:t>
            </a:r>
          </a:p>
          <a:p>
            <a:pPr eaLnBrk="1" fontAlgn="auto" hangingPunct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endParaRPr lang="el-GR" sz="3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29700" name="Picture 4" descr="ID# 456 - Red Footsteps Walking - PowerPoint Animation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3000"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8398">
            <a:off x="9384499" y="4217214"/>
            <a:ext cx="2794000" cy="209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58404" y="850966"/>
            <a:ext cx="10225320" cy="707888"/>
          </a:xfrm>
          <a:prstGeom prst="rect">
            <a:avLst/>
          </a:prstGeom>
          <a:noFill/>
        </p:spPr>
        <p:txBody>
          <a:bodyPr wrap="square" lIns="91440" tIns="45721" rIns="91440" bIns="4572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altLang="el-GR" sz="4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Βήματα για</a:t>
            </a:r>
            <a:r>
              <a:rPr lang="en-US" altLang="el-GR" sz="4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l-GR" altLang="el-GR" sz="4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τον σχεδιασμό καριέρας</a:t>
            </a:r>
            <a:endParaRPr lang="en-US" sz="4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4" descr="ID# 456 - Red Footsteps Walking - PowerPoint Animation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3000"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8398">
            <a:off x="9478482" y="2309557"/>
            <a:ext cx="2794000" cy="209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83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DBF3B-D9CB-4AD4-AE2B-259272A00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899160"/>
            <a:ext cx="10018713" cy="951049"/>
          </a:xfrm>
        </p:spPr>
        <p:txBody>
          <a:bodyPr>
            <a:noAutofit/>
          </a:bodyPr>
          <a:lstStyle/>
          <a:p>
            <a:r>
              <a:rPr lang="el-G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Παράδειγμα επιλογής Μαθημάτων από 2 ΟΜΠ</a:t>
            </a:r>
            <a:br>
              <a:rPr lang="el-G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Α)Εντοπίζω την σπουδή ή την Επαγγελματική ομάδα</a:t>
            </a:r>
            <a:br>
              <a:rPr lang="el-G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Β)Καταγράφω τα εξεταζόμενα μαθήματα πρόσβασης του Πανεπιστημίου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831D6E-3121-4168-A48A-90A2D39BDD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94" y="2627448"/>
            <a:ext cx="10897385" cy="410863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3E9C77-177D-4E2C-B30D-701711057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0D68F4-3FD4-4DC8-A717-8D504ACA7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615" y="568353"/>
            <a:ext cx="1679331" cy="99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12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CD37C5-DA21-44EC-B6E1-FB99F5D46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2ED069-1F22-4033-8659-C093384CD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11" y="1063416"/>
            <a:ext cx="10124387" cy="553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4345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793" y="942521"/>
            <a:ext cx="9109257" cy="512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2530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038" y="834815"/>
            <a:ext cx="8757139" cy="492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18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172F2-2C5E-4832-840C-D9AF4D7EC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b="1" dirty="0"/>
              <a:t>ΠΩΣ ΒΟΗΘΟΥΜΕ ΤΟΥΣ ΜΑΘΗΤΕΣ ΜΑΣ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696EB-C10A-40AA-88C1-F64A24CC0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l-GR" sz="2900" b="1" dirty="0"/>
          </a:p>
          <a:p>
            <a:pPr algn="just">
              <a:lnSpc>
                <a:spcPct val="120000"/>
              </a:lnSpc>
            </a:pPr>
            <a:r>
              <a:rPr lang="el-GR" sz="2900" b="1" dirty="0" smtClean="0"/>
              <a:t>Συνέντευξη</a:t>
            </a:r>
            <a:endParaRPr lang="el-GR" sz="2900" b="1" dirty="0"/>
          </a:p>
          <a:p>
            <a:pPr algn="just">
              <a:lnSpc>
                <a:spcPct val="120000"/>
              </a:lnSpc>
            </a:pPr>
            <a:r>
              <a:rPr lang="el-GR" sz="2900" b="1" dirty="0" smtClean="0"/>
              <a:t>Γενική </a:t>
            </a:r>
            <a:r>
              <a:rPr lang="el-GR" sz="2900" b="1" dirty="0"/>
              <a:t>εικόνα Προσωπικότητας -Σχολική επίδοση, Σχολικά εγχειρίδια </a:t>
            </a:r>
            <a:r>
              <a:rPr lang="el-GR" sz="2900" b="1" dirty="0" err="1"/>
              <a:t>π.χ</a:t>
            </a:r>
            <a:r>
              <a:rPr lang="el-GR" sz="2900" b="1" dirty="0"/>
              <a:t> «Προσανατολισμοί μετά το Γυμνάσιο», «Πλαίσια </a:t>
            </a:r>
            <a:r>
              <a:rPr lang="el-GR" sz="2900" b="1" dirty="0" smtClean="0"/>
              <a:t>Πρόσβασης» κ.α.</a:t>
            </a:r>
            <a:endParaRPr lang="el-GR" sz="2900" b="1" dirty="0"/>
          </a:p>
          <a:p>
            <a:pPr algn="just">
              <a:lnSpc>
                <a:spcPct val="120000"/>
              </a:lnSpc>
            </a:pPr>
            <a:r>
              <a:rPr lang="el-GR" sz="2900" b="1" dirty="0" smtClean="0"/>
              <a:t>Βιβλία </a:t>
            </a:r>
            <a:r>
              <a:rPr lang="el-GR" sz="2900" b="1" dirty="0"/>
              <a:t>και ενημερωτικά φυλλάδια</a:t>
            </a:r>
          </a:p>
          <a:p>
            <a:pPr algn="just">
              <a:lnSpc>
                <a:spcPct val="120000"/>
              </a:lnSpc>
            </a:pPr>
            <a:r>
              <a:rPr lang="el-GR" sz="2900" b="1" dirty="0" smtClean="0"/>
              <a:t>Ηλεκτρονικές </a:t>
            </a:r>
            <a:r>
              <a:rPr lang="el-GR" sz="2900" b="1" dirty="0"/>
              <a:t>διευθύνσεις </a:t>
            </a:r>
          </a:p>
          <a:p>
            <a:pPr algn="just">
              <a:lnSpc>
                <a:spcPct val="120000"/>
              </a:lnSpc>
            </a:pPr>
            <a:r>
              <a:rPr lang="el-GR" sz="2900" b="1" dirty="0" smtClean="0"/>
              <a:t>Άλλες </a:t>
            </a:r>
            <a:r>
              <a:rPr lang="el-GR" sz="2900" b="1" dirty="0"/>
              <a:t>δραστηριότητες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B894B-3D10-4BB1-AA91-97E697ABB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DB8F3D-46F2-45BF-B17D-5E5467073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2320" y="109251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0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"/>
          <p:cNvSpPr>
            <a:spLocks noChangeArrowheads="1"/>
          </p:cNvSpPr>
          <p:nvPr/>
        </p:nvSpPr>
        <p:spPr bwMode="auto">
          <a:xfrm>
            <a:off x="298563" y="1161704"/>
            <a:ext cx="9120716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688727"/>
              </a:buClr>
              <a:buSzPct val="145000"/>
              <a:buFont typeface="Arial" charset="0"/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688727"/>
              </a:buClr>
              <a:buSzPct val="145000"/>
              <a:buFont typeface="Arial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688727"/>
              </a:buClr>
              <a:buSzPct val="145000"/>
              <a:buFont typeface="Arial" charset="0"/>
              <a:buChar char="•"/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688727"/>
              </a:buClr>
              <a:buSzPct val="145000"/>
              <a:buFont typeface="Arial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688727"/>
              </a:buClr>
              <a:buSzPct val="145000"/>
              <a:buFont typeface="Arial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688727"/>
              </a:buClr>
              <a:buSzPct val="145000"/>
              <a:buFont typeface="Arial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688727"/>
              </a:buClr>
              <a:buSzPct val="145000"/>
              <a:buFont typeface="Arial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688727"/>
              </a:buClr>
              <a:buSzPct val="145000"/>
              <a:buFont typeface="Arial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688727"/>
              </a:buClr>
              <a:buSzPct val="145000"/>
              <a:buFont typeface="Arial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marL="342900" indent="-342900" algn="just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Courier New" panose="02070309020205020404" pitchFamily="49" charset="0"/>
              <a:buChar char="o"/>
            </a:pPr>
            <a:r>
              <a:rPr lang="el-GR" altLang="el-GR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Είναι σημαντικό το άτομο να διαθέτει </a:t>
            </a:r>
            <a:r>
              <a:rPr lang="el-GR" altLang="el-GR" sz="2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ικανότητα προσαρμογής και ευελιξίας</a:t>
            </a:r>
            <a:r>
              <a:rPr lang="el-GR" altLang="el-GR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l-GR" altLang="el-GR" sz="2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ώστε να αναγνωρίζει και να αξιοποιεί τις ευκαιρίες και τα καινούρια δεδομένα στην αγορά εργασίας</a:t>
            </a:r>
          </a:p>
          <a:p>
            <a:pPr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None/>
            </a:pPr>
            <a:endParaRPr lang="el-GR" altLang="el-GR" sz="2800" b="1" dirty="0">
              <a:solidFill>
                <a:schemeClr val="accent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Courier New" panose="02070309020205020404" pitchFamily="49" charset="0"/>
              <a:buChar char="o"/>
            </a:pPr>
            <a:r>
              <a:rPr lang="el-GR" altLang="el-G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Εξέλιξη της τεχνολογίας και της παγκόσμιας αγοράς εργασίας</a:t>
            </a:r>
          </a:p>
          <a:p>
            <a:pPr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None/>
            </a:pPr>
            <a:endParaRPr lang="el-GR" altLang="el-GR" sz="2800" dirty="0">
              <a:solidFill>
                <a:schemeClr val="tx1">
                  <a:lumMod val="85000"/>
                  <a:lumOff val="1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Courier New" panose="02070309020205020404" pitchFamily="49" charset="0"/>
              <a:buChar char="o"/>
            </a:pPr>
            <a:r>
              <a:rPr lang="el-GR" altLang="el-G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Θετικές και αρνητικές συμπτώσεις και συγκυρίες που μπορεί να συναντήσει στη ζωή του ένας άνθρωπος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None/>
            </a:pPr>
            <a:r>
              <a:rPr lang="el-GR" altLang="el-G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-62780" y="69642"/>
            <a:ext cx="7202133" cy="923460"/>
          </a:xfrm>
          <a:prstGeom prst="rect">
            <a:avLst/>
          </a:prstGeom>
          <a:noFill/>
        </p:spPr>
        <p:txBody>
          <a:bodyPr wrap="square" lIns="91440" tIns="45721" rIns="91440" bIns="4572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1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Η </a:t>
            </a:r>
            <a:r>
              <a:rPr lang="el-GR" sz="40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επιλογή επηρεάζεται από:</a:t>
            </a:r>
            <a:endParaRPr lang="en-US" sz="4000" b="1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86EE6B-6595-4A95-BE75-0D7A5A0B0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279" y="3086100"/>
            <a:ext cx="2429178" cy="334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1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Δήλωση επιλογής </a:t>
            </a:r>
            <a:r>
              <a:rPr lang="el-GR" b="1" dirty="0" err="1"/>
              <a:t>Μεταγυμνασιακής</a:t>
            </a:r>
            <a:r>
              <a:rPr lang="el-GR" b="1" dirty="0"/>
              <a:t> Εκπαίδευσης</a:t>
            </a:r>
            <a:r>
              <a:rPr lang="el-GR" dirty="0"/>
              <a:t>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54954" y="2603500"/>
            <a:ext cx="9316684" cy="3416300"/>
          </a:xfrm>
        </p:spPr>
        <p:txBody>
          <a:bodyPr/>
          <a:lstStyle/>
          <a:p>
            <a:endParaRPr lang="el-GR" dirty="0" smtClean="0"/>
          </a:p>
          <a:p>
            <a:r>
              <a:rPr lang="el-GR" sz="2800" dirty="0" smtClean="0"/>
              <a:t>Ηλεκτρονικά μέσω </a:t>
            </a:r>
            <a:r>
              <a:rPr lang="el-GR" sz="2800" dirty="0"/>
              <a:t>της διαδικτυακής πύλης </a:t>
            </a:r>
            <a:r>
              <a:rPr lang="el-GR" sz="2800" b="1" dirty="0" err="1" smtClean="0"/>
              <a:t>eΔΕΑ</a:t>
            </a:r>
            <a:endParaRPr lang="el-GR" sz="2800" dirty="0" smtClean="0"/>
          </a:p>
          <a:p>
            <a:endParaRPr lang="el-GR" sz="2800" dirty="0"/>
          </a:p>
          <a:p>
            <a:r>
              <a:rPr lang="el-GR" sz="2800" dirty="0" smtClean="0"/>
              <a:t>Μέχρι </a:t>
            </a:r>
            <a:r>
              <a:rPr lang="el-GR" sz="2800" dirty="0"/>
              <a:t>τις </a:t>
            </a:r>
            <a:r>
              <a:rPr lang="el-GR" sz="2800" b="1" dirty="0" smtClean="0"/>
              <a:t>27/2/2026</a:t>
            </a:r>
            <a:endParaRPr lang="en-US" sz="2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1666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51059" y="2194450"/>
            <a:ext cx="6336581" cy="2862324"/>
          </a:xfrm>
          <a:prstGeom prst="rect">
            <a:avLst/>
          </a:prstGeom>
          <a:noFill/>
        </p:spPr>
        <p:txBody>
          <a:bodyPr wrap="square" lIns="91440" tIns="45721" rIns="91440" bIns="4572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Ευχαριστώ για την προσοχή σας!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41D819-B15B-4320-A6F8-D56F23D68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1559809" y="6583679"/>
            <a:ext cx="632192" cy="88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5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2B12-AB11-47FA-BC4F-C140BBC97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400" b="1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Επίσης</a:t>
            </a:r>
            <a:r>
              <a:rPr lang="el-GR" altLang="en-US" sz="44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…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336EB-1981-4836-92A8-CCD62FA8D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alt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alt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Συναντήσεις </a:t>
            </a:r>
            <a:r>
              <a:rPr lang="el-GR" alt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με γονείς για θέματα που απασχολούν τα παιδιά </a:t>
            </a:r>
            <a:r>
              <a:rPr lang="el-GR" alt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τους</a:t>
            </a:r>
            <a:endParaRPr lang="el-GR" alt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l-GR" alt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Κατόπιν </a:t>
            </a:r>
            <a:r>
              <a:rPr lang="el-GR" alt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τηλεφωνικής συνεννόησης </a:t>
            </a:r>
            <a:endParaRPr lang="el-GR" alt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l-GR" alt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στο </a:t>
            </a:r>
            <a:r>
              <a:rPr lang="en-US" alt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26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600958</a:t>
            </a:r>
            <a:r>
              <a:rPr lang="el-GR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ctr">
              <a:buNone/>
            </a:pPr>
            <a:endParaRPr lang="el-GR" altLang="en-US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l-GR" b="1" dirty="0" smtClean="0">
                <a:solidFill>
                  <a:srgbClr val="002060"/>
                </a:solidFill>
              </a:rPr>
              <a:t>Παναγιώτης Παπαδόπουλος –  </a:t>
            </a:r>
            <a:r>
              <a:rPr lang="el-GR" b="1" dirty="0" err="1" smtClean="0">
                <a:solidFill>
                  <a:srgbClr val="002060"/>
                </a:solidFill>
              </a:rPr>
              <a:t>Τζιωρτζίνα</a:t>
            </a:r>
            <a:r>
              <a:rPr lang="el-GR" b="1" dirty="0" smtClean="0">
                <a:solidFill>
                  <a:srgbClr val="002060"/>
                </a:solidFill>
              </a:rPr>
              <a:t> Ιωάννου</a:t>
            </a:r>
          </a:p>
          <a:p>
            <a:endParaRPr lang="el-G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84F8F-48C3-462D-8959-F80BE3347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830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680A6-A1D0-47EB-AA30-6E4BDBE59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16438"/>
            <a:ext cx="9601196" cy="1569562"/>
          </a:xfrm>
        </p:spPr>
        <p:txBody>
          <a:bodyPr>
            <a:normAutofit fontScale="90000"/>
          </a:bodyPr>
          <a:lstStyle/>
          <a:p>
            <a:r>
              <a:rPr lang="el-GR" sz="4400" dirty="0">
                <a:solidFill>
                  <a:schemeClr val="bg1"/>
                </a:solidFill>
              </a:rPr>
              <a:t>ΤΑ ΠΑΙΔΙΑ ΜΕΧΡΙ ΤΩΡΑ ΕΛΑΒΑΝ </a:t>
            </a:r>
            <a:r>
              <a:rPr lang="el-GR" sz="4400" dirty="0" smtClean="0">
                <a:solidFill>
                  <a:schemeClr val="bg1"/>
                </a:solidFill>
              </a:rPr>
              <a:t>ΕΝΗΜΕΡΩΣΗ ΑΠΟ:</a:t>
            </a:r>
            <a:r>
              <a:rPr lang="en-US" sz="4400" dirty="0">
                <a:solidFill>
                  <a:schemeClr val="bg1"/>
                </a:solidFill>
              </a:rPr>
              <a:t/>
            </a:r>
            <a:br>
              <a:rPr lang="en-US" sz="4400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2846F-2E5D-4C82-BBF4-402E9223E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88118" y="2706709"/>
            <a:ext cx="1936173" cy="27300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143" y="2637022"/>
            <a:ext cx="1985596" cy="27996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042" y="2706709"/>
            <a:ext cx="1871296" cy="267595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26559" y="5943572"/>
            <a:ext cx="5360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https://www.moec.gov.cy/ysea/ekdoseis.html</a:t>
            </a:r>
          </a:p>
        </p:txBody>
      </p:sp>
    </p:spTree>
    <p:extLst>
      <p:ext uri="{BB962C8B-B14F-4D97-AF65-F5344CB8AC3E}">
        <p14:creationId xmlns:p14="http://schemas.microsoft.com/office/powerpoint/2010/main" val="3468997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D65A1-F8C3-EB8C-184F-474650255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CY" dirty="0"/>
              <a:t>ΠΟΙΟ ΔΡΟΜΟ ΘΑ ΔΙΑΛΕΞΩ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FDC65-5C6D-058B-9365-4FDC7CCE0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991774"/>
            <a:ext cx="8825659" cy="3028025"/>
          </a:xfrm>
        </p:spPr>
        <p:txBody>
          <a:bodyPr>
            <a:normAutofit/>
          </a:bodyPr>
          <a:lstStyle/>
          <a:p>
            <a:pPr algn="ctr"/>
            <a:r>
              <a:rPr lang="el-CY" sz="6000" b="1" dirty="0"/>
              <a:t>ΛΥΚΕΙΟ   ή   ΤΕΣΕΚ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7CD432-6A71-E26B-4893-17E01E1B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54" y="459764"/>
            <a:ext cx="10179686" cy="620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74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870" y="410961"/>
            <a:ext cx="9909670" cy="557419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985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0B342-9594-BE52-EA0B-4AD963EB9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209" y="945388"/>
            <a:ext cx="8761413" cy="706964"/>
          </a:xfrm>
        </p:spPr>
        <p:txBody>
          <a:bodyPr/>
          <a:lstStyle/>
          <a:p>
            <a:pPr algn="ctr"/>
            <a:r>
              <a:rPr lang="el-CY" dirty="0"/>
              <a:t>ΛΕΞΕΙΣ ΚΛΕΙΔΙΑ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9B2D1-ED4B-FEEC-06BB-B243D34A6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CY" sz="2400" b="1" dirty="0"/>
              <a:t>ΟΜΠ</a:t>
            </a:r>
          </a:p>
          <a:p>
            <a:r>
              <a:rPr lang="el-CY" sz="2400" b="1" dirty="0"/>
              <a:t>ΚΑΤΕΥΘΥΝΣΕΙΣ</a:t>
            </a:r>
          </a:p>
          <a:p>
            <a:r>
              <a:rPr lang="el-CY" sz="2400" b="1" dirty="0"/>
              <a:t>ΜΑΘΗΜΑΤΑ ΚΑΤΕΥΘΥΝΣΗΣ</a:t>
            </a:r>
          </a:p>
          <a:p>
            <a:r>
              <a:rPr lang="el-CY" sz="2400" b="1" dirty="0"/>
              <a:t>ΜΑΘΗΜΑΤΑ ΚΟΙΝΟΥ ΚΟΡΜΟΥ</a:t>
            </a:r>
          </a:p>
          <a:p>
            <a:r>
              <a:rPr lang="el-CY" sz="2400" b="1" dirty="0" smtClean="0"/>
              <a:t>ΠΑΓΚΥΠΡΙΕΣ </a:t>
            </a:r>
            <a:r>
              <a:rPr lang="el-CY" sz="2400" b="1" dirty="0"/>
              <a:t>ΕΞΕΤΑΣΕΙΣ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81575-8133-2623-8FC6-0FD7F31E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978" y="3420209"/>
            <a:ext cx="4350238" cy="244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49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56205C-710C-4988-84B7-9BFB45528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5E6FC6-61FD-477D-9E71-45C3A2406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57" y="937070"/>
            <a:ext cx="9643783" cy="5853586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C2ED2E-181A-4675-A4D2-153B136B668F}"/>
              </a:ext>
            </a:extLst>
          </p:cNvPr>
          <p:cNvSpPr txBox="1"/>
          <p:nvPr/>
        </p:nvSpPr>
        <p:spPr>
          <a:xfrm>
            <a:off x="-295697" y="3960925"/>
            <a:ext cx="6132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l-GR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η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ΟΜΠ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7B0169-20AB-4DCE-9C80-4A000C704B69}"/>
              </a:ext>
            </a:extLst>
          </p:cNvPr>
          <p:cNvSpPr txBox="1"/>
          <p:nvPr/>
        </p:nvSpPr>
        <p:spPr>
          <a:xfrm>
            <a:off x="7392880" y="2656814"/>
            <a:ext cx="6132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None/>
            </a:pPr>
            <a:r>
              <a:rPr lang="el-GR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sz="24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l-GR" sz="2400" b="1" baseline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ΟΜΠ</a:t>
            </a:r>
            <a:endParaRPr lang="el-GR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DA3554-97F0-4723-A387-23BB97F12C25}"/>
              </a:ext>
            </a:extLst>
          </p:cNvPr>
          <p:cNvSpPr txBox="1"/>
          <p:nvPr/>
        </p:nvSpPr>
        <p:spPr>
          <a:xfrm>
            <a:off x="7836102" y="4113752"/>
            <a:ext cx="74921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l-GR" sz="24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l-GR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ΟΜΠ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C3AD07-B1C4-44FA-8ED0-DF81B018777D}"/>
              </a:ext>
            </a:extLst>
          </p:cNvPr>
          <p:cNvSpPr txBox="1"/>
          <p:nvPr/>
        </p:nvSpPr>
        <p:spPr>
          <a:xfrm>
            <a:off x="3670758" y="5452204"/>
            <a:ext cx="87162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l-GR" sz="24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l-GR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ΟΜΠ</a:t>
            </a:r>
          </a:p>
        </p:txBody>
      </p:sp>
    </p:spTree>
    <p:extLst>
      <p:ext uri="{BB962C8B-B14F-4D97-AF65-F5344CB8AC3E}">
        <p14:creationId xmlns:p14="http://schemas.microsoft.com/office/powerpoint/2010/main" val="40111979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1806</TotalTime>
  <Words>1072</Words>
  <Application>Microsoft Office PowerPoint</Application>
  <PresentationFormat>Widescreen</PresentationFormat>
  <Paragraphs>371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Arial</vt:lpstr>
      <vt:lpstr>Arial Unicode MS</vt:lpstr>
      <vt:lpstr>Baskerville Old Face</vt:lpstr>
      <vt:lpstr>Calibri</vt:lpstr>
      <vt:lpstr>Century Gothic</vt:lpstr>
      <vt:lpstr>Comic Sans MS</vt:lpstr>
      <vt:lpstr>Courier New</vt:lpstr>
      <vt:lpstr>Sitka Small</vt:lpstr>
      <vt:lpstr>Times New Roman</vt:lpstr>
      <vt:lpstr>Wingdings</vt:lpstr>
      <vt:lpstr>Wingdings 2</vt:lpstr>
      <vt:lpstr>Wingdings 3</vt:lpstr>
      <vt:lpstr>Ion Boardroom</vt:lpstr>
      <vt:lpstr>PowerPoint Presentation</vt:lpstr>
      <vt:lpstr> </vt:lpstr>
      <vt:lpstr>ΠΩΣ ΒΟΗΘΟΥΜΕ ΤΟΥΣ ΜΑΘΗΤΕΣ ΜΑΣ</vt:lpstr>
      <vt:lpstr>Επίσης…</vt:lpstr>
      <vt:lpstr>ΤΑ ΠΑΙΔΙΑ ΜΕΧΡΙ ΤΩΡΑ ΕΛΑΒΑΝ ΕΝΗΜΕΡΩΣΗ ΑΠΟ: </vt:lpstr>
      <vt:lpstr>ΠΟΙΟ ΔΡΟΜΟ ΘΑ ΔΙΑΛΕΞΩ </vt:lpstr>
      <vt:lpstr>PowerPoint Presentation</vt:lpstr>
      <vt:lpstr>ΛΕΞΕΙΣ ΚΛΕΙΔΙΑ</vt:lpstr>
      <vt:lpstr>PowerPoint Presentation</vt:lpstr>
      <vt:lpstr>PowerPoint Presentation</vt:lpstr>
      <vt:lpstr>PowerPoint Presentation</vt:lpstr>
      <vt:lpstr>Εξεταζόμενα Μαθήματα Α’ Λυκείου </vt:lpstr>
      <vt:lpstr>ΛΥΚΕΙΟ</vt:lpstr>
      <vt:lpstr>PowerPoint Presentation</vt:lpstr>
      <vt:lpstr>ΩΡΟΛΟΓΙΟ ΠΡΟΓΡΑΜΜΑ  Β΄και Γ΄ ΛΥΚΕΙΟΥ ΚΟΙΝΟΣ ΚΟΡΜΟΣ (Κ.Κ.)</vt:lpstr>
      <vt:lpstr> ΚΑΤΕΥΘΥΝΣΕΙΣ ΚΑΙ ΕΝΔΕΙΚΤΙΚΕΣ ΣΠΟΥΔΕΣ</vt:lpstr>
      <vt:lpstr>ΚΑΤΕΥΘΥΝΣΕΙΣ ΚΑΙ ΕΝΔΕΙΚΤΙΚΕΣ ΣΠΟΥΔΕΣ</vt:lpstr>
      <vt:lpstr> ΚΑΤΕΥΘΥΝΣΕΙΣ ΚΑΙ ΕΝΔΕΙΚΤΙΚΕΣ ΣΠΟΥΔΕΣ</vt:lpstr>
      <vt:lpstr> ΚΑΤΕΥΘΥΝΣΕΙΣ ΚΑΙ ΕΝΔΕΙΚΤΙΚΕΣ ΣΠΟΥΔΕΣ</vt:lpstr>
      <vt:lpstr> ΚΑΤΕΥΘΥΝΣΕΙΣ ΚΑΙ ΕΝΔΕΙΚΤΙΚΕΣ ΣΠΟΥΔΕΣ</vt:lpstr>
      <vt:lpstr> ΚΑΤΕΥΘΥΝΣΕΙΣ ΚΑΙ ΕΝΔΕΙΚΤΙΚΕΣ ΣΠΟΥΔΕΣ</vt:lpstr>
      <vt:lpstr>Εξεταζόμενα Μαθήματα Β΄ και Γ΄ Λυκείου </vt:lpstr>
      <vt:lpstr>Εξετάσεις Μετάταξης</vt:lpstr>
      <vt:lpstr> ΠΑΡΑΓΟΝΤΕΣ ΠΟΥ ΠΡΕΠΕΙ ΝΑ ΛΗΦΘΟΥΝ ΥΠΟΨΗ ΠΡΙΝ AΠΟ ΤΗN ΕΠΙΛΟΓΗ</vt:lpstr>
      <vt:lpstr>PowerPoint Presentation</vt:lpstr>
      <vt:lpstr>Παράδειγμα επιλογής Μαθημάτων από 2 ΟΜΠ  Α)Εντοπίζω την σπουδή ή την Επαγγελματική ομάδα Β)Καταγράφω τα εξεταζόμενα μαθήματα πρόσβασης του Πανεπιστημίου</vt:lpstr>
      <vt:lpstr>PowerPoint Presentation</vt:lpstr>
      <vt:lpstr>PowerPoint Presentation</vt:lpstr>
      <vt:lpstr>PowerPoint Presentation</vt:lpstr>
      <vt:lpstr>PowerPoint Presentation</vt:lpstr>
      <vt:lpstr>Δήλωση επιλογής Μεταγυμνασιακής Εκπαίδευσης: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Chrystalla Yioutani</dc:creator>
  <cp:lastModifiedBy>Teacher</cp:lastModifiedBy>
  <cp:revision>139</cp:revision>
  <cp:lastPrinted>2022-11-22T21:25:14Z</cp:lastPrinted>
  <dcterms:created xsi:type="dcterms:W3CDTF">2014-09-12T02:18:09Z</dcterms:created>
  <dcterms:modified xsi:type="dcterms:W3CDTF">2025-12-17T07:44:22Z</dcterms:modified>
</cp:coreProperties>
</file>